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29"/>
  </p:notesMasterIdLst>
  <p:handoutMasterIdLst>
    <p:handoutMasterId r:id="rId30"/>
  </p:handoutMasterIdLst>
  <p:sldIdLst>
    <p:sldId id="361" r:id="rId7"/>
    <p:sldId id="338" r:id="rId8"/>
    <p:sldId id="362" r:id="rId9"/>
    <p:sldId id="364" r:id="rId10"/>
    <p:sldId id="365" r:id="rId11"/>
    <p:sldId id="366" r:id="rId12"/>
    <p:sldId id="367" r:id="rId13"/>
    <p:sldId id="369" r:id="rId14"/>
    <p:sldId id="370" r:id="rId15"/>
    <p:sldId id="371" r:id="rId16"/>
    <p:sldId id="372" r:id="rId17"/>
    <p:sldId id="373" r:id="rId18"/>
    <p:sldId id="374" r:id="rId19"/>
    <p:sldId id="383" r:id="rId20"/>
    <p:sldId id="377" r:id="rId21"/>
    <p:sldId id="368" r:id="rId22"/>
    <p:sldId id="378" r:id="rId23"/>
    <p:sldId id="379" r:id="rId24"/>
    <p:sldId id="380" r:id="rId25"/>
    <p:sldId id="381" r:id="rId26"/>
    <p:sldId id="376" r:id="rId27"/>
    <p:sldId id="382"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AA"/>
    <a:srgbClr val="FF7600"/>
    <a:srgbClr val="D91B5C"/>
    <a:srgbClr val="872175"/>
    <a:srgbClr val="009999"/>
    <a:srgbClr val="00AEEF"/>
    <a:srgbClr val="01B4E7"/>
    <a:srgbClr val="BCBDC0"/>
    <a:srgbClr val="E6E5D8"/>
    <a:srgbClr val="D9C8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74524" autoAdjust="0"/>
  </p:normalViewPr>
  <p:slideViewPr>
    <p:cSldViewPr>
      <p:cViewPr>
        <p:scale>
          <a:sx n="62" d="100"/>
          <a:sy n="62" d="100"/>
        </p:scale>
        <p:origin x="-1382" y="-58"/>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1788"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xmlns=""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otary.org/en/peace-fellowship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0"/>
                <a:cs typeface="ヒラギノ角ゴ Pro W3" charset="0"/>
              </a:defRPr>
            </a:lvl1pPr>
            <a:lvl2pPr marL="742950" indent="-285750" defTabSz="931863">
              <a:defRPr sz="2400">
                <a:solidFill>
                  <a:schemeClr val="tx1"/>
                </a:solidFill>
                <a:latin typeface="Arial" charset="0"/>
                <a:ea typeface="ヒラギノ角ゴ Pro W3" charset="0"/>
                <a:cs typeface="ヒラギノ角ゴ Pro W3" charset="0"/>
              </a:defRPr>
            </a:lvl2pPr>
            <a:lvl3pPr marL="1143000" indent="-228600" defTabSz="931863">
              <a:defRPr sz="2400">
                <a:solidFill>
                  <a:schemeClr val="tx1"/>
                </a:solidFill>
                <a:latin typeface="Arial" charset="0"/>
                <a:ea typeface="ヒラギノ角ゴ Pro W3" charset="0"/>
                <a:cs typeface="ヒラギノ角ゴ Pro W3" charset="0"/>
              </a:defRPr>
            </a:lvl3pPr>
            <a:lvl4pPr marL="1600200" indent="-228600" defTabSz="931863">
              <a:defRPr sz="2400">
                <a:solidFill>
                  <a:schemeClr val="tx1"/>
                </a:solidFill>
                <a:latin typeface="Arial" charset="0"/>
                <a:ea typeface="ヒラギノ角ゴ Pro W3" charset="0"/>
                <a:cs typeface="ヒラギノ角ゴ Pro W3" charset="0"/>
              </a:defRPr>
            </a:lvl4pPr>
            <a:lvl5pPr marL="2057400" indent="-228600" defTabSz="931863">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E13C1B3-30A5-2D4F-89A2-C88D12DA315A}" type="slidenum">
              <a:rPr lang="en-US" sz="1200"/>
              <a:pPr/>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2">
              <a:buFontTx/>
              <a:buChar char="•"/>
            </a:pPr>
            <a:r>
              <a:rPr lang="en-US" dirty="0" smtClean="0"/>
              <a:t> Suggested audience: Rotary District Conferences, Multidistrict PETS, and Zone Institutes</a:t>
            </a:r>
          </a:p>
          <a:p>
            <a:pPr lvl="2">
              <a:buFontTx/>
              <a:buChar char="•"/>
            </a:pPr>
            <a:r>
              <a:rPr lang="en-US" dirty="0" smtClean="0"/>
              <a:t> Presentation provides an overview of the Rotary Peace</a:t>
            </a:r>
            <a:r>
              <a:rPr lang="en-US" baseline="0" dirty="0" smtClean="0"/>
              <a:t> Centers Program</a:t>
            </a:r>
            <a:endParaRPr lang="en-US" dirty="0" smtClean="0"/>
          </a:p>
          <a:p>
            <a:endParaRPr lang="en-US" dirty="0" smtClean="0"/>
          </a:p>
          <a:p>
            <a:pPr eaLnBrk="1" hangingPunct="1"/>
            <a:endParaRPr lang="en-US" dirty="0">
              <a:latin typeface="Arial" charset="0"/>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Clr>
                <a:srgbClr val="345680"/>
              </a:buClr>
            </a:pPr>
            <a:r>
              <a:rPr lang="en-US" sz="1200" b="1" dirty="0" smtClean="0">
                <a:latin typeface="Trebuchet MS" pitchFamily="34" charset="0"/>
              </a:rPr>
              <a:t>2015 Rotary World Peace Symposium in Sao</a:t>
            </a:r>
            <a:r>
              <a:rPr lang="en-US" sz="1200" b="1" baseline="0" dirty="0" smtClean="0">
                <a:latin typeface="Trebuchet MS" pitchFamily="34" charset="0"/>
              </a:rPr>
              <a:t> Paulo, Brazil</a:t>
            </a:r>
            <a:endParaRPr lang="en-US" sz="1200" b="1" dirty="0" smtClean="0">
              <a:latin typeface="Trebuchet MS" pitchFamily="34" charset="0"/>
            </a:endParaRPr>
          </a:p>
          <a:p>
            <a:pPr eaLnBrk="1" hangingPunct="1">
              <a:lnSpc>
                <a:spcPct val="110000"/>
              </a:lnSpc>
              <a:buClr>
                <a:srgbClr val="345680"/>
              </a:buClr>
            </a:pPr>
            <a:endParaRPr lang="en-US" sz="1200" b="1" dirty="0" smtClean="0">
              <a:latin typeface="Trebuchet MS" pitchFamily="34" charset="0"/>
            </a:endParaRPr>
          </a:p>
          <a:p>
            <a:pPr eaLnBrk="1" hangingPunct="1">
              <a:lnSpc>
                <a:spcPct val="110000"/>
              </a:lnSpc>
              <a:buClr>
                <a:srgbClr val="345680"/>
              </a:buClr>
            </a:pPr>
            <a:r>
              <a:rPr lang="en-US" sz="1200" dirty="0" smtClean="0">
                <a:latin typeface="Trebuchet MS" pitchFamily="34" charset="0"/>
              </a:rPr>
              <a:t>Planning</a:t>
            </a:r>
            <a:r>
              <a:rPr lang="en-US" sz="1200" baseline="0" dirty="0" smtClean="0">
                <a:latin typeface="Trebuchet MS" pitchFamily="34" charset="0"/>
              </a:rPr>
              <a:t> will commence this year for the fourth </a:t>
            </a:r>
            <a:r>
              <a:rPr lang="en-US" sz="1200" dirty="0" smtClean="0">
                <a:latin typeface="Trebuchet MS" pitchFamily="34" charset="0"/>
              </a:rPr>
              <a:t>Rotary</a:t>
            </a:r>
            <a:r>
              <a:rPr lang="en-US" sz="1200" baseline="0" dirty="0" smtClean="0">
                <a:latin typeface="Trebuchet MS" pitchFamily="34" charset="0"/>
              </a:rPr>
              <a:t> World</a:t>
            </a:r>
            <a:r>
              <a:rPr lang="en-US" sz="1200" dirty="0" smtClean="0">
                <a:latin typeface="Trebuchet MS" pitchFamily="34" charset="0"/>
              </a:rPr>
              <a:t> Peace Symposium to take place in Sao Paulo, Brazil. The Rotary World Peace Symposium is a triennial event that provides an opportunity for peace fellows, Rotarians and experts in the field of peace and conflict resolution to come together to discuss the most pressing issues in the field and well as providing a networking opportunity for fellows and Rotarians interested in issues of peace and conflict resolution.  Over 600 Rotarians, Peace Fellow alumni and other TRF program alumni attended the 2012 Rotary World Peace Symposium in Bangkok,</a:t>
            </a:r>
            <a:r>
              <a:rPr lang="en-US" sz="1200" baseline="0" dirty="0" smtClean="0">
                <a:latin typeface="Trebuchet MS" pitchFamily="34" charset="0"/>
              </a:rPr>
              <a:t> Thailand, keynoted by 2011 Nobel Peace Prize Laureate Madam </a:t>
            </a:r>
            <a:r>
              <a:rPr lang="en-US" sz="1200" baseline="0" dirty="0" err="1" smtClean="0">
                <a:latin typeface="Trebuchet MS" pitchFamily="34" charset="0"/>
              </a:rPr>
              <a:t>Leymah</a:t>
            </a:r>
            <a:r>
              <a:rPr lang="en-US" sz="1200" baseline="0" dirty="0" smtClean="0">
                <a:latin typeface="Trebuchet MS" pitchFamily="34" charset="0"/>
              </a:rPr>
              <a:t> </a:t>
            </a:r>
            <a:r>
              <a:rPr lang="en-US" sz="1200" baseline="0" dirty="0" err="1" smtClean="0">
                <a:latin typeface="Trebuchet MS" pitchFamily="34" charset="0"/>
              </a:rPr>
              <a:t>Gbowee</a:t>
            </a:r>
            <a:r>
              <a:rPr lang="en-US" sz="1200" baseline="0" dirty="0" smtClean="0">
                <a:latin typeface="Trebuchet MS" pitchFamily="34" charset="0"/>
              </a:rPr>
              <a:t>. </a:t>
            </a:r>
            <a:r>
              <a:rPr lang="en-US" sz="1200" dirty="0" smtClean="0">
                <a:latin typeface="Trebuchet MS" pitchFamily="34" charset="0"/>
              </a:rPr>
              <a:t>  </a:t>
            </a:r>
          </a:p>
          <a:p>
            <a:pPr eaLnBrk="1" hangingPunct="1">
              <a:lnSpc>
                <a:spcPct val="110000"/>
              </a:lnSpc>
              <a:buClr>
                <a:srgbClr val="345680"/>
              </a:buClr>
            </a:pPr>
            <a:endParaRPr lang="en-US" sz="1200" dirty="0" smtClean="0">
              <a:latin typeface="Trebuchet MS" pitchFamily="34" charset="0"/>
            </a:endParaRPr>
          </a:p>
          <a:p>
            <a:pPr eaLnBrk="1" hangingPunct="1">
              <a:lnSpc>
                <a:spcPct val="110000"/>
              </a:lnSpc>
              <a:buClr>
                <a:srgbClr val="345680"/>
              </a:buClr>
            </a:pPr>
            <a:endParaRPr lang="en-US" sz="1200" dirty="0" smtClean="0">
              <a:latin typeface="Trebuchet MS" pitchFamily="34" charset="0"/>
            </a:endParaRPr>
          </a:p>
          <a:p>
            <a:pPr eaLnBrk="1" hangingPunct="1">
              <a:lnSpc>
                <a:spcPct val="110000"/>
              </a:lnSpc>
              <a:buClr>
                <a:srgbClr val="345680"/>
              </a:buClr>
            </a:pPr>
            <a:r>
              <a:rPr lang="en-US" sz="1200" b="1" dirty="0" smtClean="0">
                <a:latin typeface="Trebuchet MS" pitchFamily="34" charset="0"/>
              </a:rPr>
              <a:t>Visioning</a:t>
            </a:r>
            <a:r>
              <a:rPr lang="en-US" sz="1200" b="1" baseline="0" dirty="0" smtClean="0">
                <a:latin typeface="Trebuchet MS" pitchFamily="34" charset="0"/>
              </a:rPr>
              <a:t> for the </a:t>
            </a:r>
            <a:r>
              <a:rPr lang="en-US" sz="1200" b="1" dirty="0" smtClean="0">
                <a:latin typeface="Trebuchet MS" pitchFamily="34" charset="0"/>
              </a:rPr>
              <a:t>Rotary Peace Centers program</a:t>
            </a:r>
          </a:p>
          <a:p>
            <a:pPr eaLnBrk="1" hangingPunct="1">
              <a:lnSpc>
                <a:spcPct val="110000"/>
              </a:lnSpc>
              <a:buClr>
                <a:srgbClr val="345680"/>
              </a:buClr>
            </a:pPr>
            <a:endParaRPr lang="en-US" sz="1200" b="1" dirty="0" smtClean="0">
              <a:latin typeface="Trebuchet MS" pitchFamily="34" charset="0"/>
            </a:endParaRPr>
          </a:p>
          <a:p>
            <a:pPr eaLnBrk="1" hangingPunct="1">
              <a:lnSpc>
                <a:spcPct val="110000"/>
              </a:lnSpc>
              <a:buClr>
                <a:srgbClr val="345680"/>
              </a:buClr>
            </a:pPr>
            <a:r>
              <a:rPr lang="en-US" sz="1200" dirty="0" smtClean="0">
                <a:latin typeface="Trebuchet MS" pitchFamily="34" charset="0"/>
              </a:rPr>
              <a:t>As 2012</a:t>
            </a:r>
            <a:r>
              <a:rPr lang="en-US" sz="1200" baseline="0" dirty="0" smtClean="0">
                <a:latin typeface="Trebuchet MS" pitchFamily="34" charset="0"/>
              </a:rPr>
              <a:t> </a:t>
            </a:r>
            <a:r>
              <a:rPr lang="en-US" sz="1200" dirty="0" smtClean="0">
                <a:latin typeface="Trebuchet MS" pitchFamily="34" charset="0"/>
              </a:rPr>
              <a:t>marked the 10</a:t>
            </a:r>
            <a:r>
              <a:rPr lang="en-US" sz="1200" baseline="30000" dirty="0" smtClean="0">
                <a:latin typeface="Trebuchet MS" pitchFamily="34" charset="0"/>
              </a:rPr>
              <a:t>th</a:t>
            </a:r>
            <a:r>
              <a:rPr lang="en-US" sz="1200" dirty="0" smtClean="0">
                <a:latin typeface="Trebuchet MS" pitchFamily="34" charset="0"/>
              </a:rPr>
              <a:t> anniversary of the program’s operations, The Rotary Peace</a:t>
            </a:r>
            <a:r>
              <a:rPr lang="en-US" sz="1200" baseline="0" dirty="0" smtClean="0">
                <a:latin typeface="Trebuchet MS" pitchFamily="34" charset="0"/>
              </a:rPr>
              <a:t> Centers Committee conducted a visioning exercise to </a:t>
            </a:r>
            <a:r>
              <a:rPr lang="en-US" sz="1200" dirty="0" smtClean="0">
                <a:latin typeface="Trebuchet MS" pitchFamily="34" charset="0"/>
              </a:rPr>
              <a:t>identify potential</a:t>
            </a:r>
            <a:r>
              <a:rPr lang="en-US" sz="1200" baseline="0" dirty="0" smtClean="0">
                <a:latin typeface="Trebuchet MS" pitchFamily="34" charset="0"/>
              </a:rPr>
              <a:t> </a:t>
            </a:r>
            <a:r>
              <a:rPr lang="en-US" sz="1200" dirty="0" smtClean="0">
                <a:latin typeface="Trebuchet MS" pitchFamily="34" charset="0"/>
              </a:rPr>
              <a:t>areas where the program has the opportunity to</a:t>
            </a:r>
            <a:r>
              <a:rPr lang="en-US" sz="1200" baseline="0" dirty="0" smtClean="0">
                <a:latin typeface="Trebuchet MS" pitchFamily="34" charset="0"/>
              </a:rPr>
              <a:t> grow and to improve during its second decade of operation.  </a:t>
            </a:r>
            <a:r>
              <a:rPr lang="en-US" sz="1200" dirty="0" smtClean="0">
                <a:latin typeface="Trebuchet MS" pitchFamily="34" charset="0"/>
              </a:rPr>
              <a:t> </a:t>
            </a:r>
          </a:p>
          <a:p>
            <a:pPr eaLnBrk="1" hangingPunct="1"/>
            <a:endParaRPr lang="en-US"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Rotary Peace Fellows Leadership Retreat</a:t>
            </a:r>
            <a:r>
              <a:rPr lang="en-US" b="0" baseline="0" dirty="0" smtClean="0"/>
              <a:t> – will take place in April 2014 with the theme: </a:t>
            </a:r>
            <a:r>
              <a:rPr lang="en-US" sz="1200" b="0" i="0" baseline="0" dirty="0" smtClean="0"/>
              <a:t>“</a:t>
            </a:r>
            <a:r>
              <a:rPr lang="en-US" b="0" i="0" dirty="0" smtClean="0"/>
              <a:t>Supporting sustainable peace-makers in the field: how to avoid burnout, promote adjustment and resilience in alumni.”</a:t>
            </a:r>
            <a:endParaRPr lang="en-US" sz="1000" b="0" i="0"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Rotary Peace Centers program has over 700 alumni. 95% of these alumni work in areas related to peace and conflict resolution. The graph shows the percentages of where peace fellows are working. Peace fellows are also scattered across the globe on every continent. 34% are in North America, 22% in Asia, 20% in Europe, 9% in</a:t>
            </a:r>
            <a:r>
              <a:rPr lang="en-US" baseline="0" dirty="0" smtClean="0"/>
              <a:t> </a:t>
            </a:r>
            <a:r>
              <a:rPr lang="en-US" dirty="0" smtClean="0"/>
              <a:t>South America, 6% in Africa and 6% in Australia/Oceania. Some examples of what peace fellows are doing include working as a </a:t>
            </a:r>
            <a:r>
              <a:rPr lang="en-US" dirty="0" smtClean="0">
                <a:effectLst>
                  <a:outerShdw blurRad="38100" dist="38100" dir="2700000" algn="tl">
                    <a:srgbClr val="C0C0C0"/>
                  </a:outerShdw>
                </a:effectLst>
              </a:rPr>
              <a:t>World Bank analyst, a Media monitoring analyst for NATO, and a Civil affairs officer with the UN mission in Nepal. </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11</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Approximate distribution location of our Rotary Peace Fellows in over 100 countries around the world.</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12</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Here are just three examples of Rotary Peace Fellow alumni making</a:t>
            </a:r>
            <a:r>
              <a:rPr lang="en-US" sz="1200" baseline="0" dirty="0" smtClean="0"/>
              <a:t> a difference in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Nosisa</a:t>
            </a:r>
            <a:r>
              <a:rPr lang="en-US" sz="1200" dirty="0" smtClean="0"/>
              <a:t> </a:t>
            </a:r>
            <a:r>
              <a:rPr lang="en-US" sz="1200" dirty="0" err="1" smtClean="0"/>
              <a:t>Ncube</a:t>
            </a:r>
            <a:r>
              <a:rPr lang="en-US" sz="1200" dirty="0" smtClean="0"/>
              <a:t> (</a:t>
            </a:r>
            <a:r>
              <a:rPr lang="en-US" sz="1200" dirty="0" err="1" smtClean="0"/>
              <a:t>Chulalongkorn</a:t>
            </a:r>
            <a:r>
              <a:rPr lang="en-US" sz="1200" dirty="0" smtClean="0"/>
              <a:t> University, July 2007) protects orphaned children from abuse in the rural communities around Bulawayo in Zimbabwe with the Child and Guardian Foundation.  She is also part of the Mediators Beyond Borders team for Zimbabwe and has been trained as a facilitator as part of the Alternatives to Violence Program in Zimbabwe.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Nani</a:t>
            </a:r>
            <a:r>
              <a:rPr lang="en-US" sz="1200" dirty="0" smtClean="0"/>
              <a:t> </a:t>
            </a:r>
            <a:r>
              <a:rPr lang="en-US" sz="1200" dirty="0" err="1" smtClean="0"/>
              <a:t>Mahanta</a:t>
            </a:r>
            <a:r>
              <a:rPr lang="en-US" sz="1200" dirty="0" smtClean="0"/>
              <a:t> (Berkeley, 2002-04) spearheaded an initiative to open a two-year post graduate peace and conflict studies program at </a:t>
            </a:r>
            <a:r>
              <a:rPr lang="en-US" sz="1200" dirty="0" err="1" smtClean="0"/>
              <a:t>Gauhati</a:t>
            </a:r>
            <a:r>
              <a:rPr lang="en-US" sz="1200" dirty="0" smtClean="0"/>
              <a:t> University in Assam, India where he is an associate professor of political science.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Bautista </a:t>
            </a:r>
            <a:r>
              <a:rPr lang="en-US" sz="1200" dirty="0" err="1" smtClean="0"/>
              <a:t>Logioco</a:t>
            </a:r>
            <a:r>
              <a:rPr lang="en-US" sz="1200" dirty="0" smtClean="0"/>
              <a:t> (Duke/UNC 2002-04) received The Young Outstanding Persons award in his native Argentina in the contributions to world peace and human rights category.  The award  recognized his work as a program specialist with the United Nations Interagency Framework Team for Preventive Action, United Nations Department of Peace Keeping Operations, and the Organization of American States Mission to Support the Peace Process in Colombia.</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13</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outerShdw blurRad="38100" dist="38100" dir="2700000" algn="tl">
                    <a:srgbClr val="C0C0C0"/>
                  </a:outerShdw>
                </a:effectLst>
              </a:rPr>
              <a:t>This shows the demographic</a:t>
            </a:r>
            <a:r>
              <a:rPr lang="en-US" baseline="0" dirty="0" smtClean="0">
                <a:effectLst>
                  <a:outerShdw blurRad="38100" dist="38100" dir="2700000" algn="tl">
                    <a:srgbClr val="C0C0C0"/>
                  </a:outerShdw>
                </a:effectLst>
              </a:rPr>
              <a:t> for fellows selected for the 2014 class.  </a:t>
            </a:r>
            <a:r>
              <a:rPr lang="en-US" dirty="0" smtClean="0">
                <a:effectLst>
                  <a:outerShdw blurRad="38100" dist="38100" dir="2700000" algn="tl">
                    <a:srgbClr val="C0C0C0"/>
                  </a:outerShdw>
                </a:effectLst>
              </a:rPr>
              <a:t>In addition successful candidates have strong record</a:t>
            </a:r>
            <a:r>
              <a:rPr lang="en-US" baseline="0" dirty="0" smtClean="0">
                <a:effectLst>
                  <a:outerShdw blurRad="38100" dist="38100" dir="2700000" algn="tl">
                    <a:srgbClr val="C0C0C0"/>
                  </a:outerShdw>
                </a:effectLst>
              </a:rPr>
              <a:t> of academic success,</a:t>
            </a:r>
            <a:r>
              <a:rPr lang="en-US" dirty="0" smtClean="0">
                <a:effectLst>
                  <a:outerShdw blurRad="38100" dist="38100" dir="2700000" algn="tl">
                    <a:srgbClr val="C0C0C0"/>
                  </a:outerShdw>
                </a:effectLst>
              </a:rPr>
              <a:t> a vested interest</a:t>
            </a:r>
            <a:r>
              <a:rPr lang="en-US" baseline="0"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in returning to the field after their fellowships are concluded, and the strong support of local Rotarians and recommendations. </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14</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four ways you can help Rotary build peace.</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15</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Recruiting qualified applicants</a:t>
            </a:r>
            <a:r>
              <a:rPr lang="en-US" baseline="0" dirty="0" smtClean="0"/>
              <a:t> does not have to be difficult.  Consider sending out a press release to your local media, meet with community partners, and promote the fellowship on social media.  Start a conversation about the Rotary Peace Fellowship.  The wider you cast your net the more likely you are to catch good applicants!</a:t>
            </a:r>
          </a:p>
          <a:p>
            <a:endParaRPr lang="en-US" baseline="0" dirty="0" smtClean="0"/>
          </a:p>
          <a:p>
            <a:r>
              <a:rPr lang="en-US" baseline="0" dirty="0" smtClean="0"/>
              <a:t>Think about reaching out to university alumni associations and career offices, returned Peace Corps Volunteers, former Ambassadorial Scholars, Non-governmental organizations involved in peace and conflict resolution, international organizations and corporations in your community, governmental agencies, diplomatic corps, local police and military offices.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16</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outerShdw blurRad="38100" dist="38100" dir="2700000" algn="tl">
                    <a:srgbClr val="C0C0C0"/>
                  </a:outerShdw>
                </a:effectLst>
              </a:rPr>
              <a:t>All applications</a:t>
            </a:r>
            <a:r>
              <a:rPr lang="en-US" baseline="0" dirty="0" smtClean="0">
                <a:effectLst>
                  <a:outerShdw blurRad="38100" dist="38100" dir="2700000" algn="tl">
                    <a:srgbClr val="C0C0C0"/>
                  </a:outerShdw>
                </a:effectLst>
              </a:rPr>
              <a:t> must come to Rotary through the district level.  </a:t>
            </a:r>
          </a:p>
          <a:p>
            <a:endParaRPr lang="en-US" baseline="0" dirty="0" smtClean="0">
              <a:effectLst>
                <a:outerShdw blurRad="38100" dist="38100" dir="2700000" algn="tl">
                  <a:srgbClr val="C0C0C0"/>
                </a:outerShdw>
              </a:effectLst>
            </a:endParaRPr>
          </a:p>
          <a:p>
            <a:r>
              <a:rPr lang="en-US" dirty="0" smtClean="0">
                <a:effectLst>
                  <a:outerShdw blurRad="38100" dist="38100" dir="2700000" algn="tl">
                    <a:srgbClr val="C0C0C0"/>
                  </a:outerShdw>
                </a:effectLst>
              </a:rPr>
              <a:t>In the beginning of the year, clubs and districts recruit potential applicants.  Late</a:t>
            </a:r>
            <a:r>
              <a:rPr lang="en-US" baseline="0" dirty="0" smtClean="0">
                <a:effectLst>
                  <a:outerShdw blurRad="38100" dist="38100" dir="2700000" algn="tl">
                    <a:srgbClr val="C0C0C0"/>
                  </a:outerShdw>
                </a:effectLst>
              </a:rPr>
              <a:t> in the spring districts interview, select, and endorse applicants. </a:t>
            </a:r>
            <a:r>
              <a:rPr lang="en-US" dirty="0" smtClean="0">
                <a:effectLst>
                  <a:outerShdw blurRad="38100" dist="38100" dir="2700000" algn="tl">
                    <a:srgbClr val="C0C0C0"/>
                  </a:outerShdw>
                </a:effectLst>
              </a:rPr>
              <a:t>DGs and DRFCs or Peace Chairs must endorse the application and send the completed application to The Rotary Foundation preferably via email. All applications are due by 1 July.  District DG, DRFC and club presidents will receive a confirmation when a completed application is received. Please note that incomplete applications will not be processed until all material is received. Districts may submit any</a:t>
            </a:r>
            <a:r>
              <a:rPr lang="en-US" baseline="0" dirty="0" smtClean="0">
                <a:effectLst>
                  <a:outerShdw blurRad="38100" dist="38100" dir="2700000" algn="tl">
                    <a:srgbClr val="C0C0C0"/>
                  </a:outerShdw>
                </a:effectLst>
              </a:rPr>
              <a:t> number of </a:t>
            </a:r>
            <a:r>
              <a:rPr lang="en-US" dirty="0" smtClean="0">
                <a:effectLst>
                  <a:outerShdw blurRad="38100" dist="38100" dir="2700000" algn="tl">
                    <a:srgbClr val="C0C0C0"/>
                  </a:outerShdw>
                </a:effectLst>
              </a:rPr>
              <a:t>qualified,</a:t>
            </a:r>
            <a:r>
              <a:rPr lang="en-US" baseline="0" dirty="0" smtClean="0">
                <a:effectLst>
                  <a:outerShdw blurRad="38100" dist="38100" dir="2700000" algn="tl">
                    <a:srgbClr val="C0C0C0"/>
                  </a:outerShdw>
                </a:effectLst>
              </a:rPr>
              <a:t> endorsed applicants and thanks to SHARE the funding for the fellows does not impact your DDF.</a:t>
            </a:r>
            <a:r>
              <a:rPr lang="en-US" dirty="0" smtClean="0">
                <a:effectLst>
                  <a:outerShdw blurRad="38100" dist="38100" dir="2700000" algn="tl">
                    <a:srgbClr val="C0C0C0"/>
                  </a:outerShdw>
                </a:effectLst>
              </a:rPr>
              <a:t> The Rotary Peace Centers Committee selects up to 50 Master’s Fellows and up to 50 certificate Fellows in October. All applicants and their supporting Rotarians will be notified of applicant’s status in early November. </a:t>
            </a:r>
          </a:p>
          <a:p>
            <a:endParaRPr lang="en-US" dirty="0" smtClean="0">
              <a:effectLst>
                <a:outerShdw blurRad="38100" dist="38100" dir="2700000" algn="tl">
                  <a:srgbClr val="C0C0C0"/>
                </a:outerShdw>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17</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Rotary Centers Major Gift Initiative shares the stage with </a:t>
            </a:r>
            <a:r>
              <a:rPr lang="en-US" dirty="0" err="1" smtClean="0"/>
              <a:t>PolioPlus</a:t>
            </a:r>
            <a:r>
              <a:rPr lang="en-US" dirty="0" smtClean="0"/>
              <a:t> as one of TRF’s highest priorities.  Unlike </a:t>
            </a:r>
            <a:r>
              <a:rPr lang="en-US" dirty="0" err="1" smtClean="0"/>
              <a:t>PolioPlus</a:t>
            </a:r>
            <a:r>
              <a:rPr lang="en-US" dirty="0" smtClean="0"/>
              <a:t>, which is a broad-based initiative, the Rotary Peace Centers Initiative emphasizes gifts of $50,000 or more. The trustees recently increased the goal from US$95 million to US$125</a:t>
            </a:r>
            <a:r>
              <a:rPr lang="en-US" baseline="0" dirty="0" smtClean="0"/>
              <a:t> million, in order to more fully meet the real expenses of the program.  The majority of these funds are committed to underwriting the expenses of the Rotary Peace Fellows, including tuition, transportation, housing, and other related educational expenses.</a:t>
            </a:r>
            <a:endParaRPr lang="en-US" dirty="0" smtClean="0"/>
          </a:p>
          <a:p>
            <a:pPr eaLnBrk="1" hangingPunct="1"/>
            <a:endParaRPr lang="en-US" dirty="0" smtClean="0"/>
          </a:p>
          <a:p>
            <a:pPr eaLnBrk="1" hangingPunct="1"/>
            <a:r>
              <a:rPr lang="en-US" dirty="0" smtClean="0"/>
              <a:t>The focus of the Rotary Peace Centers Major Gifts Initiative is endowed gifts, but it is expected that about 10 percent of the  gifts that come in will be term (immediately</a:t>
            </a:r>
            <a:r>
              <a:rPr lang="en-US" baseline="0" dirty="0" smtClean="0"/>
              <a:t> expended) gifts to </a:t>
            </a:r>
            <a:r>
              <a:rPr lang="en-US" dirty="0" smtClean="0"/>
              <a:t>help with the ongoing</a:t>
            </a:r>
            <a:r>
              <a:rPr lang="en-US" baseline="0" dirty="0" smtClean="0"/>
              <a:t> </a:t>
            </a:r>
            <a:r>
              <a:rPr lang="en-US" dirty="0" smtClean="0"/>
              <a:t>expenses of running the program.</a:t>
            </a:r>
          </a:p>
          <a:p>
            <a:pPr eaLnBrk="1" hangingPunct="1"/>
            <a:endParaRPr lang="en-US" dirty="0" smtClean="0"/>
          </a:p>
          <a:p>
            <a:pPr eaLnBrk="1" hangingPunct="1"/>
            <a:r>
              <a:rPr lang="en-US" dirty="0" smtClean="0"/>
              <a:t>About 3,000 individuals from throughout the world have contributed gifts and commitments to The Rotary Centers.  DDF transfers to endowment also support the initiative.</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18</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Rotarian Action Group for Peace, which formed</a:t>
            </a:r>
            <a:r>
              <a:rPr lang="en-US" baseline="0" dirty="0" smtClean="0"/>
              <a:t> in 2012, </a:t>
            </a:r>
            <a:r>
              <a:rPr lang="en-US" dirty="0" smtClean="0"/>
              <a:t> is an action-driven group of Rotarians, Rotarians’ spouses and </a:t>
            </a:r>
            <a:r>
              <a:rPr lang="en-US" dirty="0" err="1" smtClean="0"/>
              <a:t>Rotaractors</a:t>
            </a:r>
            <a:r>
              <a:rPr lang="en-US" dirty="0" smtClean="0"/>
              <a:t> working together</a:t>
            </a:r>
            <a:r>
              <a:rPr lang="en-US" baseline="0" dirty="0" smtClean="0"/>
              <a:t> for the purpose of advancing peace and preventing wars throughout the world.</a:t>
            </a:r>
          </a:p>
          <a:p>
            <a:pPr eaLnBrk="1" hangingPunct="1"/>
            <a:endParaRPr lang="en-US" baseline="0" dirty="0" smtClean="0"/>
          </a:p>
          <a:p>
            <a:pPr eaLnBrk="1" hangingPunct="1"/>
            <a:r>
              <a:rPr lang="en-US" baseline="0" dirty="0" smtClean="0"/>
              <a:t>Their website has information about projects, events, and news about Rotarian’s work toward peace.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19</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Rotary Foundation of Rotary International established</a:t>
            </a:r>
            <a:r>
              <a:rPr lang="en-US" baseline="0" dirty="0" smtClean="0"/>
              <a:t> the Rotary Peace Centers Fellowship to honor Paul Harris, the founder of Rotary International, on the 50</a:t>
            </a:r>
            <a:r>
              <a:rPr lang="en-US" baseline="30000" dirty="0" smtClean="0"/>
              <a:t>th</a:t>
            </a:r>
            <a:r>
              <a:rPr lang="en-US" baseline="0" dirty="0" smtClean="0"/>
              <a:t> anniversary of his death.  </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600" dirty="0" err="1" smtClean="0"/>
              <a:t>Peacebuilder</a:t>
            </a:r>
            <a:r>
              <a:rPr lang="en-US" altLang="zh-CN" sz="1600" dirty="0" smtClean="0"/>
              <a:t> Districts allocate a minimum of US$50,000 over two years from their District Designated Funds to support Rotary Peace Fellows. Districts committed to building peace continue to donate US$25,000 a year in DDF to maintain their </a:t>
            </a:r>
            <a:r>
              <a:rPr lang="en-US" altLang="zh-CN" sz="1600" dirty="0" err="1" smtClean="0"/>
              <a:t>Peacebuilder</a:t>
            </a:r>
            <a:r>
              <a:rPr lang="en-US" altLang="zh-CN" sz="1600" dirty="0" smtClean="0"/>
              <a:t> Status. For their generous commitment, </a:t>
            </a:r>
            <a:r>
              <a:rPr lang="en-US" altLang="zh-CN" sz="1600" dirty="0" err="1" smtClean="0"/>
              <a:t>Peacebuilder</a:t>
            </a:r>
            <a:r>
              <a:rPr lang="en-US" altLang="zh-CN" sz="1600" dirty="0" smtClean="0"/>
              <a:t> districts are recognized by The Rotary Foundation with a specialized </a:t>
            </a:r>
            <a:r>
              <a:rPr lang="en-US" altLang="zh-CN" sz="1600" dirty="0" err="1" smtClean="0"/>
              <a:t>Peacebuilder</a:t>
            </a:r>
            <a:r>
              <a:rPr lang="en-US" altLang="zh-CN" sz="1600" dirty="0" smtClean="0"/>
              <a:t> District banner, peace pins and certificate. </a:t>
            </a:r>
            <a:r>
              <a:rPr lang="en-US" altLang="zh-CN" sz="1600" i="1" dirty="0" err="1" smtClean="0"/>
              <a:t>Peacebuilder</a:t>
            </a:r>
            <a:r>
              <a:rPr lang="en-US" altLang="zh-CN" sz="1600" i="1" dirty="0" smtClean="0"/>
              <a:t> District Banner shown above</a:t>
            </a:r>
          </a:p>
          <a:p>
            <a:endParaRPr lang="en-US" altLang="zh-CN" sz="1600" dirty="0" smtClean="0"/>
          </a:p>
          <a:p>
            <a:r>
              <a:rPr lang="en-US" altLang="zh-CN" sz="1600" dirty="0" err="1" smtClean="0"/>
              <a:t>Peacebuilder</a:t>
            </a:r>
            <a:r>
              <a:rPr lang="en-US" altLang="zh-CN" sz="1600" dirty="0" smtClean="0"/>
              <a:t> Districts also have the opportunity to “adopt” a peace fellow and follow the experience of being a Rotary Peace Fellow. From annual reports to summaries of fellows’ Applied Field Experiences around the world to career and project updates, your district will hear how peace is being created in the world.  Reading and listening to fellows’ stories will illuminate what Rotary is doing in practical ways to make this a more peaceful world.  </a:t>
            </a:r>
          </a:p>
          <a:p>
            <a:endParaRPr lang="en-US" altLang="zh-CN" sz="1600" b="1" dirty="0" smtClean="0"/>
          </a:p>
          <a:p>
            <a:r>
              <a:rPr lang="en-US" altLang="zh-CN" sz="1600" b="1" dirty="0" smtClean="0"/>
              <a:t>Take the Next Step to Create Peace </a:t>
            </a:r>
            <a:endParaRPr lang="en-US" altLang="zh-CN" sz="1600" dirty="0" smtClean="0"/>
          </a:p>
          <a:p>
            <a:r>
              <a:rPr lang="en-US" altLang="zh-CN" sz="1600" dirty="0" smtClean="0"/>
              <a:t>To become a </a:t>
            </a:r>
            <a:r>
              <a:rPr lang="en-US" altLang="zh-CN" sz="1600" dirty="0" err="1" smtClean="0"/>
              <a:t>Peacebuilder</a:t>
            </a:r>
            <a:r>
              <a:rPr lang="en-US" altLang="zh-CN" sz="1600" dirty="0" smtClean="0"/>
              <a:t> District or learn more about donating DDF to the Rotary Peace Centers Program,  please contact </a:t>
            </a:r>
            <a:r>
              <a:rPr lang="en-US" altLang="zh-CN" sz="1600" baseline="0" dirty="0" smtClean="0"/>
              <a:t> Kat O’Brien</a:t>
            </a:r>
            <a:r>
              <a:rPr lang="en-US" altLang="zh-CN" sz="1600" dirty="0" smtClean="0"/>
              <a:t>, Program Coordinator, Rotary Peace Centers Department,  The Rotary Foundation, 1560 Sherman Ave, Evanston, IL 60201; fax: +847 556 2141; e-mail: kathleen.obrien@rotary.org</a:t>
            </a:r>
            <a:endParaRPr lang="en-US" sz="160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20</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Rotary Peace Centers program</a:t>
            </a:r>
            <a:r>
              <a:rPr lang="en-US" baseline="0" dirty="0" smtClean="0"/>
              <a:t> wants to keep you informed about what’s happening with the program.  Please subscribe to Peace Net, check out </a:t>
            </a:r>
            <a:r>
              <a:rPr lang="en-US" dirty="0" smtClean="0">
                <a:hlinkClick r:id="rId3"/>
              </a:rPr>
              <a:t>www.rotary.org/en/peace-fellowships</a:t>
            </a:r>
            <a:r>
              <a:rPr lang="en-US" dirty="0" smtClean="0"/>
              <a:t>, </a:t>
            </a:r>
            <a:r>
              <a:rPr lang="en-US" baseline="0" dirty="0" smtClean="0"/>
              <a:t>view the video on </a:t>
            </a:r>
            <a:r>
              <a:rPr lang="en-US" baseline="0" dirty="0" err="1" smtClean="0"/>
              <a:t>Vimeo</a:t>
            </a:r>
            <a:r>
              <a:rPr lang="en-US" baseline="0" dirty="0" smtClean="0"/>
              <a:t>, and “Like” the Rotary Peace Centers on Facebook.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21</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22</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Rotary Foundation of Rotary International established</a:t>
            </a:r>
            <a:r>
              <a:rPr lang="en-US" baseline="0" dirty="0" smtClean="0"/>
              <a:t> the Rotary Peace Centers Fellowship to honor Paul Harris, the founder of Rotary International, on the 50</a:t>
            </a:r>
            <a:r>
              <a:rPr lang="en-US" baseline="30000" dirty="0" smtClean="0"/>
              <a:t>th</a:t>
            </a:r>
            <a:r>
              <a:rPr lang="en-US" baseline="0" dirty="0" smtClean="0"/>
              <a:t> anniversary of his death.  </a:t>
            </a:r>
          </a:p>
          <a:p>
            <a:endParaRPr lang="en-US" baseline="0" dirty="0" smtClean="0"/>
          </a:p>
          <a:p>
            <a:r>
              <a:rPr lang="en-US" baseline="0" dirty="0" smtClean="0"/>
              <a:t>The mission of the program is:</a:t>
            </a:r>
          </a:p>
          <a:p>
            <a:r>
              <a:rPr lang="en-US" baseline="0" dirty="0" smtClean="0"/>
              <a:t>In order to serve this vision, Rotary has created a unique partnership with top universities around the world.</a:t>
            </a:r>
          </a:p>
          <a:p>
            <a:endParaRPr lang="en-US" baseline="0" dirty="0" smtClean="0"/>
          </a:p>
          <a:p>
            <a:r>
              <a:rPr lang="en-US" baseline="0" dirty="0" smtClean="0"/>
              <a:t>The Rotary Peace Centers program empowers, educates, and increases the capacity of peace builders through rigorous academic training, practice, and global networking opportunities.  </a:t>
            </a:r>
          </a:p>
          <a:p>
            <a:endParaRPr lang="en-US" baseline="0" dirty="0" smtClean="0"/>
          </a:p>
          <a:p>
            <a:r>
              <a:rPr lang="en-US" baseline="0" dirty="0" smtClean="0"/>
              <a:t>Through this experience, Rotary Peace Fellows build the skills needed to act as leaders and catalysts for peace and conflict resolution both in their communities and around the globe.</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3</a:t>
            </a:fld>
            <a:endParaRPr lang="en-US"/>
          </a:p>
        </p:txBody>
      </p:sp>
    </p:spTree>
    <p:extLst>
      <p:ext uri="{BB962C8B-B14F-4D97-AF65-F5344CB8AC3E}">
        <p14:creationId xmlns:p14="http://schemas.microsoft.com/office/powerpoint/2010/main" xmlns="" val="35052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currently six Rotary Peace</a:t>
            </a:r>
            <a:r>
              <a:rPr lang="en-US" baseline="0" dirty="0" smtClean="0"/>
              <a:t> Centers at seven universities around the world.</a:t>
            </a:r>
          </a:p>
          <a:p>
            <a:endParaRPr lang="en-US" baseline="0" dirty="0" smtClean="0"/>
          </a:p>
          <a:p>
            <a:r>
              <a:rPr lang="en-US" baseline="0" dirty="0" smtClean="0"/>
              <a:t>Joint program at Duke University and the University of North Carolina-Chapel Hill</a:t>
            </a:r>
          </a:p>
          <a:p>
            <a:r>
              <a:rPr lang="en-US" dirty="0" smtClean="0"/>
              <a:t>University of Bradford in England</a:t>
            </a:r>
          </a:p>
          <a:p>
            <a:r>
              <a:rPr lang="en-US" dirty="0" smtClean="0"/>
              <a:t>Uppsala</a:t>
            </a:r>
            <a:r>
              <a:rPr lang="en-US" baseline="0" dirty="0" smtClean="0"/>
              <a:t> University in Sweden (our newest center)</a:t>
            </a:r>
          </a:p>
          <a:p>
            <a:r>
              <a:rPr lang="en-US" baseline="0" dirty="0" smtClean="0"/>
              <a:t>International Christian University in Japan</a:t>
            </a:r>
          </a:p>
          <a:p>
            <a:r>
              <a:rPr lang="en-US" baseline="0" dirty="0" smtClean="0"/>
              <a:t>University of Queensland in Australia</a:t>
            </a:r>
          </a:p>
          <a:p>
            <a:r>
              <a:rPr lang="en-US" baseline="0" dirty="0" err="1" smtClean="0"/>
              <a:t>Chulalongkorn</a:t>
            </a:r>
            <a:r>
              <a:rPr lang="en-US" baseline="0" dirty="0" smtClean="0"/>
              <a:t> University in Thailand, which hosts our professional development certificate program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4</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has two options for study:</a:t>
            </a:r>
            <a:r>
              <a:rPr lang="en-US" baseline="0" dirty="0" smtClean="0"/>
              <a:t>  the master’s degree program and the professional development certificate program</a:t>
            </a:r>
            <a:r>
              <a:rPr lang="en-US" dirty="0" smtClean="0"/>
              <a:t>.  Both</a:t>
            </a:r>
            <a:r>
              <a:rPr lang="en-US" baseline="0" dirty="0" smtClean="0"/>
              <a:t> are fully funded fellowships that offer opportunities for people at different stages in their career.</a:t>
            </a:r>
          </a:p>
          <a:p>
            <a:endParaRPr lang="en-US" baseline="0" dirty="0" smtClean="0"/>
          </a:p>
          <a:p>
            <a:r>
              <a:rPr lang="en-US" baseline="0" dirty="0" smtClean="0"/>
              <a:t>The master’s degree is targeted toward professionals that are early in their career in peace and conflict resolution while the professional development certificate is targeted more toward mid- to upper-level professionals already working in the field of peace and conflict resolution.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5</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The master’s degree program is a multi-institution partnership between The Rotary Foundation and leading universities around the world.  </a:t>
            </a:r>
            <a:r>
              <a:rPr lang="en-US" baseline="0" dirty="0" smtClean="0"/>
              <a:t>The programs range in length from 15-24 months and </a:t>
            </a:r>
            <a:r>
              <a:rPr lang="en-US" sz="1200" baseline="0" dirty="0" smtClean="0"/>
              <a:t>e</a:t>
            </a:r>
            <a:r>
              <a:rPr lang="en-US" sz="1200" dirty="0" smtClean="0"/>
              <a:t>ach university has their own specialization and</a:t>
            </a:r>
            <a:r>
              <a:rPr lang="en-US" sz="1200" baseline="0" dirty="0" smtClean="0"/>
              <a:t> policies.  D</a:t>
            </a:r>
            <a:r>
              <a:rPr lang="en-US" sz="1200" dirty="0" smtClean="0"/>
              <a:t>epending on the center, fellows can earn</a:t>
            </a:r>
            <a:r>
              <a:rPr lang="en-US" sz="1200" baseline="0" dirty="0" smtClean="0"/>
              <a:t> degrees in peace and conflict resolution, international law and development policy, public health, urban planning, and other related degrees. Applicants must have a bachelor’s degree or its equivalent and have at least three years of relevant work experience (either paid or volunteer). </a:t>
            </a:r>
            <a:r>
              <a:rPr lang="en-US" sz="1200" dirty="0" smtClean="0"/>
              <a:t> Each year 10 new fellows are selected for each center. For more information please visit www.rotary.org/rotarycenters.  </a:t>
            </a:r>
            <a:endParaRPr lang="en-US" sz="1200" dirty="0" smtClean="0">
              <a:effectLst>
                <a:outerShdw blurRad="38100" dist="38100" dir="2700000" algn="tl">
                  <a:srgbClr val="C0C0C0"/>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6</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Rotary Peace Centers program was created with four primary components in mind at each center:</a:t>
            </a:r>
          </a:p>
          <a:p>
            <a:r>
              <a:rPr lang="en-US" dirty="0" smtClean="0"/>
              <a:t>1. Core courses about Peace and Conflict Resolution</a:t>
            </a:r>
          </a:p>
          <a:p>
            <a:r>
              <a:rPr lang="en-US" dirty="0" smtClean="0"/>
              <a:t>2. Courses and research to support a fellow’s area of interest or specialization</a:t>
            </a:r>
          </a:p>
          <a:p>
            <a:r>
              <a:rPr lang="en-US" dirty="0" smtClean="0"/>
              <a:t>3. Applied field experience (Internship). Past fellows</a:t>
            </a:r>
            <a:r>
              <a:rPr lang="en-US" baseline="0" dirty="0" smtClean="0"/>
              <a:t> have done their AFEs </a:t>
            </a:r>
            <a:r>
              <a:rPr lang="en-US" dirty="0" smtClean="0"/>
              <a:t>at the UN, Red Cross, Human Rights Watch, The Hague, International Palestinian Youth League, Save the Children, and many more.</a:t>
            </a:r>
          </a:p>
          <a:p>
            <a:r>
              <a:rPr lang="en-US" dirty="0" smtClean="0"/>
              <a:t>4. Annual peace seminar at each university which provides an opportunity for fellows to share research.  These seminars are open all Rotarians.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second </a:t>
            </a:r>
            <a:r>
              <a:rPr lang="en-US" dirty="0" smtClean="0"/>
              <a:t>option for study is the professional development certificate at </a:t>
            </a:r>
            <a:r>
              <a:rPr lang="en-US" dirty="0" err="1" smtClean="0"/>
              <a:t>Chulalongkorn</a:t>
            </a:r>
            <a:r>
              <a:rPr lang="en-US" baseline="0" dirty="0" smtClean="0"/>
              <a:t> University in Bangkok, Thailand</a:t>
            </a:r>
            <a:r>
              <a:rPr lang="en-US" dirty="0" smtClean="0"/>
              <a:t>. The certificate lasts 3 months and includes up to 3 weeks of field study.  The short format</a:t>
            </a:r>
            <a:r>
              <a:rPr lang="en-US" baseline="0" dirty="0" smtClean="0"/>
              <a:t> allows fellows to gain skills and knowledge they need and then return to their jobs upon completion</a:t>
            </a:r>
            <a:r>
              <a:rPr lang="en-US" dirty="0" smtClean="0"/>
              <a:t>. Certificate fellows must have a bachelor’s degree</a:t>
            </a:r>
            <a:r>
              <a:rPr lang="en-US" baseline="0" dirty="0" smtClean="0"/>
              <a:t> </a:t>
            </a:r>
            <a:r>
              <a:rPr lang="en-US" dirty="0" smtClean="0"/>
              <a:t>or the equivalent</a:t>
            </a:r>
            <a:r>
              <a:rPr lang="en-US" baseline="0" dirty="0" smtClean="0"/>
              <a:t> and </a:t>
            </a:r>
            <a:r>
              <a:rPr lang="en-US" dirty="0" smtClean="0"/>
              <a:t>have at least 5 years of</a:t>
            </a:r>
            <a:r>
              <a:rPr lang="en-US" baseline="0" dirty="0" smtClean="0"/>
              <a:t> relevant work experience</a:t>
            </a:r>
            <a:r>
              <a:rPr lang="en-US" dirty="0" smtClean="0"/>
              <a:t>. There are two sessions per year with up to 25 fellows in each</a:t>
            </a:r>
            <a:r>
              <a:rPr lang="en-US" baseline="0" dirty="0" smtClean="0"/>
              <a:t> session.</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8</a:t>
            </a:fld>
            <a:endParaRPr lang="en-US"/>
          </a:p>
        </p:txBody>
      </p:sp>
    </p:spTree>
    <p:extLst>
      <p:ext uri="{BB962C8B-B14F-4D97-AF65-F5344CB8AC3E}">
        <p14:creationId xmlns:p14="http://schemas.microsoft.com/office/powerpoint/2010/main" xmlns="" val="84299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Through its unique and diverse interdisciplinary program, the Rotary Peace Center at </a:t>
            </a:r>
            <a:r>
              <a:rPr lang="en-US" dirty="0" err="1" smtClean="0"/>
              <a:t>Chulalongkorn</a:t>
            </a:r>
            <a:r>
              <a:rPr lang="en-US" dirty="0" smtClean="0"/>
              <a:t> University provides academic and practical training to prepare fellows for leadership roles in solving the many problems that contribute to conflict around the world.  In-class coursework provides theoretical foundational knowledge. On-site fieldwork provides practical experience in applying theoretical knowledge to real-life situations. </a:t>
            </a:r>
            <a:endParaRPr lang="en-US" sz="1200" dirty="0" smtClean="0">
              <a:ea typeface="ヒラギノ角ゴ Pro W3" pitchFamily="1" charset="-128"/>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9</a:t>
            </a:fld>
            <a:endParaRPr lang="en-US"/>
          </a:p>
        </p:txBody>
      </p:sp>
    </p:spTree>
    <p:extLst>
      <p:ext uri="{BB962C8B-B14F-4D97-AF65-F5344CB8AC3E}">
        <p14:creationId xmlns:p14="http://schemas.microsoft.com/office/powerpoint/2010/main" xmlns="" val="84299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579918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636301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14394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6378648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8786632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685703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451109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936382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207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21495548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3922151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5211454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089530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469353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1523035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8115846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8115846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811584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7120144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811584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521145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521145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4263786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710383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318176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63630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63630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57200" y="6165126"/>
            <a:ext cx="1371600" cy="51435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xmlns=""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858000" y="6454271"/>
            <a:ext cx="19050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Rotary Peace Centers Program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xmlns=""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xmlns=""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rotary.org/en/peace-fellowship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www.facebook.com/rotarycente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kathleen.obrien@rotary.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mailto:rotarypeacecenters@rotary.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p:nvPr/>
        </p:nvSpPr>
        <p:spPr>
          <a:xfrm>
            <a:off x="-381000" y="34290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Title 1"/>
          <p:cNvSpPr txBox="1">
            <a:spLocks/>
          </p:cNvSpPr>
          <p:nvPr/>
        </p:nvSpPr>
        <p:spPr>
          <a:xfrm>
            <a:off x="716280" y="3543300"/>
            <a:ext cx="6620435" cy="762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latin typeface="Arial Narrow" pitchFamily="34" charset="0"/>
              </a:rPr>
              <a:t>Rotary Peace Fellowships</a:t>
            </a:r>
            <a:endParaRPr lang="en-US" b="1" dirty="0">
              <a:solidFill>
                <a:schemeClr val="bg1"/>
              </a:solidFill>
              <a:latin typeface="Arial Narrow" pitchFamily="34" charset="0"/>
            </a:endParaRPr>
          </a:p>
        </p:txBody>
      </p:sp>
      <p:sp>
        <p:nvSpPr>
          <p:cNvPr id="7" name="Title 1"/>
          <p:cNvSpPr txBox="1">
            <a:spLocks/>
          </p:cNvSpPr>
          <p:nvPr/>
        </p:nvSpPr>
        <p:spPr>
          <a:xfrm>
            <a:off x="2209800" y="5638800"/>
            <a:ext cx="6620435"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chemeClr val="tx2"/>
                </a:solidFill>
                <a:latin typeface="Arial Narrow" pitchFamily="34" charset="0"/>
              </a:rPr>
              <a:t>A Program Overview and Update</a:t>
            </a:r>
          </a:p>
        </p:txBody>
      </p:sp>
    </p:spTree>
    <p:extLst>
      <p:ext uri="{BB962C8B-B14F-4D97-AF65-F5344CB8AC3E}">
        <p14:creationId xmlns:p14="http://schemas.microsoft.com/office/powerpoint/2010/main" xmlns="" val="316866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News &amp; Updates</a:t>
            </a:r>
            <a:endParaRPr lang="en-US" sz="3200" b="1" dirty="0"/>
          </a:p>
        </p:txBody>
      </p:sp>
      <p:sp>
        <p:nvSpPr>
          <p:cNvPr id="5" name="Content Placeholder 4"/>
          <p:cNvSpPr>
            <a:spLocks noGrp="1"/>
          </p:cNvSpPr>
          <p:nvPr>
            <p:ph idx="1"/>
          </p:nvPr>
        </p:nvSpPr>
        <p:spPr>
          <a:xfrm>
            <a:off x="1295400" y="3732325"/>
            <a:ext cx="7010400" cy="2415381"/>
          </a:xfrm>
        </p:spPr>
        <p:txBody>
          <a:bodyPr>
            <a:normAutofit/>
          </a:bodyPr>
          <a:lstStyle/>
          <a:p>
            <a:pPr>
              <a:lnSpc>
                <a:spcPct val="110000"/>
              </a:lnSpc>
              <a:buClr>
                <a:srgbClr val="345680"/>
              </a:buClr>
            </a:pPr>
            <a:endParaRPr lang="en-US" sz="2200" dirty="0" smtClean="0">
              <a:latin typeface="Arial Narrow" pitchFamily="34" charset="0"/>
            </a:endParaRPr>
          </a:p>
          <a:p>
            <a:pPr>
              <a:lnSpc>
                <a:spcPct val="110000"/>
              </a:lnSpc>
              <a:buClr>
                <a:srgbClr val="345680"/>
              </a:buClr>
            </a:pPr>
            <a:r>
              <a:rPr lang="en-US" sz="2200" dirty="0">
                <a:latin typeface="Arial Narrow" pitchFamily="34" charset="0"/>
              </a:rPr>
              <a:t>Peace related breakout session in Sydney in 2014</a:t>
            </a:r>
          </a:p>
          <a:p>
            <a:pPr>
              <a:lnSpc>
                <a:spcPct val="110000"/>
              </a:lnSpc>
              <a:buClr>
                <a:srgbClr val="345680"/>
              </a:buClr>
            </a:pPr>
            <a:r>
              <a:rPr lang="en-US" sz="2200" dirty="0" smtClean="0">
                <a:latin typeface="Arial Narrow" pitchFamily="34" charset="0"/>
              </a:rPr>
              <a:t>2015 Rotary World Peace Symposium in Sao Paulo, Brazil </a:t>
            </a:r>
          </a:p>
          <a:p>
            <a:pPr>
              <a:lnSpc>
                <a:spcPct val="110000"/>
              </a:lnSpc>
              <a:buClr>
                <a:srgbClr val="345680"/>
              </a:buClr>
            </a:pPr>
            <a:r>
              <a:rPr lang="en-US" sz="2200" dirty="0" smtClean="0">
                <a:latin typeface="Arial Narrow" pitchFamily="34" charset="0"/>
              </a:rPr>
              <a:t>New Mission and Vision for the Rotary Peace Centers program</a:t>
            </a:r>
          </a:p>
          <a:p>
            <a:pPr>
              <a:lnSpc>
                <a:spcPct val="110000"/>
              </a:lnSpc>
              <a:buClr>
                <a:srgbClr val="345680"/>
              </a:buClr>
            </a:pPr>
            <a:r>
              <a:rPr lang="en-US" sz="2200" dirty="0" smtClean="0">
                <a:latin typeface="Arial Narrow" pitchFamily="34" charset="0"/>
              </a:rPr>
              <a:t>Rotary Peace Fellows Leadership Retreat, April  2014 </a:t>
            </a: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xmlns="" val="0"/>
              </a:ext>
            </a:extLst>
          </a:blip>
          <a:srcRect t="12946"/>
          <a:stretch/>
        </p:blipFill>
        <p:spPr>
          <a:xfrm>
            <a:off x="2438400" y="961503"/>
            <a:ext cx="4169980" cy="2786062"/>
          </a:xfrm>
          <a:prstGeom prst="rect">
            <a:avLst/>
          </a:prstGeom>
        </p:spPr>
      </p:pic>
    </p:spTree>
    <p:extLst>
      <p:ext uri="{BB962C8B-B14F-4D97-AF65-F5344CB8AC3E}">
        <p14:creationId xmlns:p14="http://schemas.microsoft.com/office/powerpoint/2010/main" xmlns="" val="2535866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art 1"/>
          <p:cNvPicPr>
            <a:picLocks noChangeArrowheads="1"/>
          </p:cNvPicPr>
          <p:nvPr/>
        </p:nvPicPr>
        <p:blipFill>
          <a:blip r:embed="rId3">
            <a:extLst>
              <a:ext uri="{28A0092B-C50C-407E-A947-70E740481C1C}">
                <a14:useLocalDpi xmlns:a14="http://schemas.microsoft.com/office/drawing/2010/main" xmlns="" val="0"/>
              </a:ext>
            </a:extLst>
          </a:blip>
          <a:srcRect r="-21" b="-34"/>
          <a:stretch>
            <a:fillRect/>
          </a:stretch>
        </p:blipFill>
        <p:spPr bwMode="auto">
          <a:xfrm>
            <a:off x="0" y="1371600"/>
            <a:ext cx="60198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z="3200" b="1" dirty="0" smtClean="0"/>
              <a:t>Alumni</a:t>
            </a:r>
            <a:endParaRPr lang="en-US" sz="3200" b="1"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5029200" y="3810000"/>
            <a:ext cx="3771900" cy="2514600"/>
          </a:xfrm>
        </p:spPr>
      </p:pic>
    </p:spTree>
    <p:extLst>
      <p:ext uri="{BB962C8B-B14F-4D97-AF65-F5344CB8AC3E}">
        <p14:creationId xmlns:p14="http://schemas.microsoft.com/office/powerpoint/2010/main" xmlns="" val="2535866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81000" y="457200"/>
            <a:ext cx="8763000" cy="533400"/>
          </a:xfrm>
        </p:spPr>
        <p:txBody>
          <a:bodyPr/>
          <a:lstStyle/>
          <a:p>
            <a:r>
              <a:rPr lang="en-US" sz="2400" b="1" dirty="0"/>
              <a:t>Rotary Peace Fellow alumni </a:t>
            </a:r>
            <a:r>
              <a:rPr lang="en-US" sz="2400" b="1" dirty="0" smtClean="0"/>
              <a:t>locations </a:t>
            </a:r>
            <a:r>
              <a:rPr lang="en-US" sz="2400" b="1" dirty="0"/>
              <a:t>around the world</a:t>
            </a:r>
          </a:p>
        </p:txBody>
      </p:sp>
      <p:pic>
        <p:nvPicPr>
          <p:cNvPr id="7" name="Content Placeholder 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39543" y="1219200"/>
            <a:ext cx="7971057" cy="4587045"/>
          </a:xfrm>
        </p:spPr>
      </p:pic>
    </p:spTree>
    <p:extLst>
      <p:ext uri="{BB962C8B-B14F-4D97-AF65-F5344CB8AC3E}">
        <p14:creationId xmlns:p14="http://schemas.microsoft.com/office/powerpoint/2010/main" xmlns="" val="2535866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Narrow" pitchFamily="34" charset="0"/>
              </a:rPr>
              <a:t>Rotary Peace Fellow Alumni</a:t>
            </a:r>
            <a:endParaRPr lang="en-US" sz="3200" b="1" dirty="0">
              <a:latin typeface="Arial Narrow" pitchFamily="34" charset="0"/>
            </a:endParaRPr>
          </a:p>
        </p:txBody>
      </p:sp>
      <p:sp>
        <p:nvSpPr>
          <p:cNvPr id="5" name="TextBox 4"/>
          <p:cNvSpPr txBox="1"/>
          <p:nvPr/>
        </p:nvSpPr>
        <p:spPr>
          <a:xfrm>
            <a:off x="274576" y="3281046"/>
            <a:ext cx="4495800" cy="338554"/>
          </a:xfrm>
          <a:prstGeom prst="rect">
            <a:avLst/>
          </a:prstGeom>
          <a:noFill/>
        </p:spPr>
        <p:txBody>
          <a:bodyPr wrap="square" rtlCol="0">
            <a:spAutoFit/>
          </a:bodyPr>
          <a:lstStyle/>
          <a:p>
            <a:pPr algn="ctr"/>
            <a:r>
              <a:rPr lang="en-US" sz="1600" dirty="0" err="1">
                <a:latin typeface="Arial Narrow" pitchFamily="34" charset="0"/>
              </a:rPr>
              <a:t>Nosisa</a:t>
            </a:r>
            <a:r>
              <a:rPr lang="en-US" sz="1600" dirty="0">
                <a:latin typeface="Arial Narrow" pitchFamily="34" charset="0"/>
              </a:rPr>
              <a:t> </a:t>
            </a:r>
            <a:r>
              <a:rPr lang="en-US" sz="1600" dirty="0" err="1">
                <a:latin typeface="Arial Narrow" pitchFamily="34" charset="0"/>
              </a:rPr>
              <a:t>Ncube</a:t>
            </a:r>
            <a:r>
              <a:rPr lang="en-US" sz="1600" dirty="0">
                <a:latin typeface="Arial Narrow" pitchFamily="34" charset="0"/>
              </a:rPr>
              <a:t> (</a:t>
            </a:r>
            <a:r>
              <a:rPr lang="en-US" sz="1600" dirty="0" smtClean="0">
                <a:latin typeface="Arial Narrow" pitchFamily="34" charset="0"/>
              </a:rPr>
              <a:t>Chula, </a:t>
            </a:r>
            <a:r>
              <a:rPr lang="en-US" sz="1600" dirty="0">
                <a:latin typeface="Arial Narrow" pitchFamily="34" charset="0"/>
              </a:rPr>
              <a:t>July 2007</a:t>
            </a:r>
            <a:r>
              <a:rPr lang="en-US" sz="1600" dirty="0" smtClean="0">
                <a:latin typeface="Arial Narrow" pitchFamily="34" charset="0"/>
              </a:rPr>
              <a:t>)</a:t>
            </a:r>
            <a:endParaRPr lang="en-US" sz="1600" dirty="0">
              <a:latin typeface="Arial Narrow"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312277"/>
            <a:ext cx="24384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167714" y="3549262"/>
            <a:ext cx="3442886" cy="338554"/>
          </a:xfrm>
          <a:prstGeom prst="rect">
            <a:avLst/>
          </a:prstGeom>
          <a:noFill/>
        </p:spPr>
        <p:txBody>
          <a:bodyPr wrap="square" rtlCol="0">
            <a:spAutoFit/>
          </a:bodyPr>
          <a:lstStyle/>
          <a:p>
            <a:pPr algn="ctr"/>
            <a:r>
              <a:rPr lang="en-US" sz="1600" dirty="0" err="1">
                <a:latin typeface="Arial Narrow" pitchFamily="34" charset="0"/>
              </a:rPr>
              <a:t>Nani</a:t>
            </a:r>
            <a:r>
              <a:rPr lang="en-US" sz="1600" dirty="0">
                <a:latin typeface="Arial Narrow" pitchFamily="34" charset="0"/>
              </a:rPr>
              <a:t> </a:t>
            </a:r>
            <a:r>
              <a:rPr lang="en-US" sz="1600" dirty="0" err="1">
                <a:latin typeface="Arial Narrow" pitchFamily="34" charset="0"/>
              </a:rPr>
              <a:t>Mahanta</a:t>
            </a:r>
            <a:r>
              <a:rPr lang="en-US" sz="1600" dirty="0">
                <a:latin typeface="Arial Narrow" pitchFamily="34" charset="0"/>
              </a:rPr>
              <a:t> (Berkeley, 2002-04</a:t>
            </a:r>
            <a:r>
              <a:rPr lang="en-US" sz="1600" dirty="0" smtClean="0">
                <a:latin typeface="Arial Narrow" pitchFamily="34" charset="0"/>
              </a:rPr>
              <a:t>)</a:t>
            </a:r>
            <a:endParaRPr lang="en-US" sz="1600" dirty="0">
              <a:latin typeface="Arial Narrow" pitchFamily="34"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05154" y="1600200"/>
            <a:ext cx="2481558"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346960" y="5869037"/>
            <a:ext cx="3825240" cy="338554"/>
          </a:xfrm>
          <a:prstGeom prst="rect">
            <a:avLst/>
          </a:prstGeom>
          <a:noFill/>
        </p:spPr>
        <p:txBody>
          <a:bodyPr wrap="square" rtlCol="0">
            <a:spAutoFit/>
          </a:bodyPr>
          <a:lstStyle/>
          <a:p>
            <a:pPr algn="ctr"/>
            <a:r>
              <a:rPr lang="en-US" sz="1600" dirty="0" smtClean="0">
                <a:latin typeface="Arial Narrow" pitchFamily="34" charset="0"/>
              </a:rPr>
              <a:t>Bautista </a:t>
            </a:r>
            <a:r>
              <a:rPr lang="en-US" sz="1600" dirty="0" err="1" smtClean="0">
                <a:latin typeface="Arial Narrow" pitchFamily="34" charset="0"/>
              </a:rPr>
              <a:t>Logioco</a:t>
            </a:r>
            <a:r>
              <a:rPr lang="en-US" sz="1600" dirty="0" smtClean="0">
                <a:latin typeface="Arial Narrow" pitchFamily="34" charset="0"/>
              </a:rPr>
              <a:t> (Duke/UNC 2002-04)</a:t>
            </a:r>
            <a:endParaRPr lang="en-US" sz="1600" dirty="0">
              <a:latin typeface="Arial Narrow" pitchFamily="34" charset="0"/>
            </a:endParaRP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11624" y="3832031"/>
            <a:ext cx="1158752"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5866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2014-16 Rotary Peace Fellow Statistics</a:t>
            </a:r>
            <a:endParaRPr lang="en-US" sz="3200" b="1" dirty="0"/>
          </a:p>
        </p:txBody>
      </p:sp>
      <p:graphicFrame>
        <p:nvGraphicFramePr>
          <p:cNvPr id="8" name="Table 7"/>
          <p:cNvGraphicFramePr>
            <a:graphicFrameLocks noGrp="1"/>
          </p:cNvGraphicFramePr>
          <p:nvPr>
            <p:extLst>
              <p:ext uri="{D42A27DB-BD31-4B8C-83A1-F6EECF244321}">
                <p14:modId xmlns:p14="http://schemas.microsoft.com/office/powerpoint/2010/main" xmlns="" val="127382971"/>
              </p:ext>
            </p:extLst>
          </p:nvPr>
        </p:nvGraphicFramePr>
        <p:xfrm>
          <a:off x="457200" y="1666868"/>
          <a:ext cx="8229600" cy="4514546"/>
        </p:xfrm>
        <a:graphic>
          <a:graphicData uri="http://schemas.openxmlformats.org/drawingml/2006/table">
            <a:tbl>
              <a:tblPr firstRow="1" firstCol="1" lastRow="1" lastCol="1" bandRow="1" bandCol="1"/>
              <a:tblGrid>
                <a:gridCol w="2057111"/>
                <a:gridCol w="2057689"/>
                <a:gridCol w="2057111"/>
                <a:gridCol w="2057689"/>
              </a:tblGrid>
              <a:tr h="388418">
                <a:tc>
                  <a:txBody>
                    <a:bodyPr/>
                    <a:lstStyle/>
                    <a:p>
                      <a:pPr marL="0" marR="0" algn="ctr">
                        <a:spcBef>
                          <a:spcPts val="0"/>
                        </a:spcBef>
                        <a:spcAft>
                          <a:spcPts val="0"/>
                        </a:spcAft>
                      </a:pPr>
                      <a:endParaRPr lang="en-US" sz="1300" dirty="0">
                        <a:solidFill>
                          <a:schemeClr val="bg1"/>
                        </a:solidFill>
                        <a:effectLst/>
                        <a:latin typeface="Arial Narrow" pitchFamily="34" charset="0"/>
                        <a:ea typeface="Times New Roman"/>
                      </a:endParaRPr>
                    </a:p>
                  </a:txBody>
                  <a:tcPr marL="62424" marR="62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solidFill>
                            <a:schemeClr val="bg1"/>
                          </a:solidFill>
                          <a:effectLst/>
                          <a:latin typeface="Arial Narrow" pitchFamily="34" charset="0"/>
                          <a:ea typeface="Times New Roman"/>
                        </a:rPr>
                        <a:t>All Applicants</a:t>
                      </a:r>
                      <a:endParaRPr lang="en-US" sz="1300" dirty="0">
                        <a:solidFill>
                          <a:schemeClr val="bg1"/>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r>
                        <a:rPr lang="en-US" sz="1300" b="1">
                          <a:solidFill>
                            <a:schemeClr val="bg1"/>
                          </a:solidFill>
                          <a:effectLst/>
                          <a:latin typeface="Arial Narrow" pitchFamily="34" charset="0"/>
                          <a:ea typeface="Times New Roman"/>
                        </a:rPr>
                        <a:t>Selected Fellows</a:t>
                      </a:r>
                      <a:endParaRPr lang="en-US" sz="1300">
                        <a:solidFill>
                          <a:schemeClr val="bg1"/>
                        </a:solidFill>
                        <a:effectLst/>
                        <a:latin typeface="Arial Narrow" pitchFamily="34" charset="0"/>
                        <a:ea typeface="Times New Roman"/>
                      </a:endParaRPr>
                    </a:p>
                    <a:p>
                      <a:pPr marL="0" marR="0" algn="ctr">
                        <a:spcBef>
                          <a:spcPts val="0"/>
                        </a:spcBef>
                        <a:spcAft>
                          <a:spcPts val="0"/>
                        </a:spcAft>
                      </a:pPr>
                      <a:r>
                        <a:rPr lang="en-US" sz="1300" b="1">
                          <a:solidFill>
                            <a:schemeClr val="bg1"/>
                          </a:solidFill>
                          <a:effectLst/>
                          <a:latin typeface="Arial Narrow" pitchFamily="34" charset="0"/>
                          <a:ea typeface="Times New Roman"/>
                        </a:rPr>
                        <a:t>(Just Masters)</a:t>
                      </a:r>
                      <a:endParaRPr lang="en-US" sz="1300">
                        <a:solidFill>
                          <a:schemeClr val="bg1"/>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c>
                  <a:txBody>
                    <a:bodyPr/>
                    <a:lstStyle/>
                    <a:p>
                      <a:pPr marL="0" marR="0" algn="ctr">
                        <a:spcBef>
                          <a:spcPts val="0"/>
                        </a:spcBef>
                        <a:spcAft>
                          <a:spcPts val="0"/>
                        </a:spcAft>
                      </a:pPr>
                      <a:r>
                        <a:rPr lang="en-US" sz="1300" b="1" dirty="0">
                          <a:solidFill>
                            <a:schemeClr val="bg1"/>
                          </a:solidFill>
                          <a:effectLst/>
                          <a:latin typeface="Arial Narrow" pitchFamily="34" charset="0"/>
                          <a:ea typeface="Times New Roman"/>
                        </a:rPr>
                        <a:t>Selected Fellows</a:t>
                      </a:r>
                      <a:endParaRPr lang="en-US" sz="1300" dirty="0">
                        <a:solidFill>
                          <a:schemeClr val="bg1"/>
                        </a:solidFill>
                        <a:effectLst/>
                        <a:latin typeface="Arial Narrow" pitchFamily="34" charset="0"/>
                        <a:ea typeface="Times New Roman"/>
                      </a:endParaRPr>
                    </a:p>
                    <a:p>
                      <a:pPr marL="0" marR="0" algn="ctr">
                        <a:spcBef>
                          <a:spcPts val="0"/>
                        </a:spcBef>
                        <a:spcAft>
                          <a:spcPts val="0"/>
                        </a:spcAft>
                      </a:pPr>
                      <a:r>
                        <a:rPr lang="en-US" sz="1300" b="1" dirty="0">
                          <a:solidFill>
                            <a:schemeClr val="bg1"/>
                          </a:solidFill>
                          <a:effectLst/>
                          <a:latin typeface="Arial Narrow" pitchFamily="34" charset="0"/>
                          <a:ea typeface="Times New Roman"/>
                        </a:rPr>
                        <a:t>(Just Certificate)</a:t>
                      </a:r>
                      <a:endParaRPr lang="en-US" sz="1300" dirty="0">
                        <a:solidFill>
                          <a:schemeClr val="bg1"/>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99"/>
                    </a:solidFill>
                  </a:tcPr>
                </a:tc>
              </a:tr>
              <a:tr h="566442">
                <a:tc>
                  <a:txBody>
                    <a:bodyPr/>
                    <a:lstStyle/>
                    <a:p>
                      <a:pPr marL="0" marR="0">
                        <a:spcBef>
                          <a:spcPts val="0"/>
                        </a:spcBef>
                        <a:spcAft>
                          <a:spcPts val="0"/>
                        </a:spcAft>
                      </a:pPr>
                      <a:r>
                        <a:rPr lang="en-US" sz="1300" b="1">
                          <a:solidFill>
                            <a:schemeClr val="tx2"/>
                          </a:solidFill>
                          <a:effectLst/>
                          <a:latin typeface="Arial Narrow" pitchFamily="34" charset="0"/>
                          <a:ea typeface="Times New Roman"/>
                        </a:rPr>
                        <a:t>Gender</a:t>
                      </a:r>
                      <a:endParaRPr lang="en-US" sz="1300">
                        <a:solidFill>
                          <a:schemeClr val="tx2"/>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58.2% Female</a:t>
                      </a:r>
                    </a:p>
                    <a:p>
                      <a:pPr marL="0" marR="0">
                        <a:spcBef>
                          <a:spcPts val="0"/>
                        </a:spcBef>
                        <a:spcAft>
                          <a:spcPts val="0"/>
                        </a:spcAft>
                      </a:pPr>
                      <a:r>
                        <a:rPr lang="en-US" sz="1300">
                          <a:solidFill>
                            <a:schemeClr val="tx2"/>
                          </a:solidFill>
                          <a:effectLst/>
                          <a:latin typeface="Arial Narrow" pitchFamily="34" charset="0"/>
                          <a:ea typeface="Times New Roman"/>
                        </a:rPr>
                        <a:t>40.9% Male</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62% Female</a:t>
                      </a:r>
                    </a:p>
                    <a:p>
                      <a:pPr marL="0" marR="0">
                        <a:spcBef>
                          <a:spcPts val="0"/>
                        </a:spcBef>
                        <a:spcAft>
                          <a:spcPts val="0"/>
                        </a:spcAft>
                      </a:pPr>
                      <a:r>
                        <a:rPr lang="en-US" sz="1300">
                          <a:solidFill>
                            <a:schemeClr val="tx2"/>
                          </a:solidFill>
                          <a:effectLst/>
                          <a:latin typeface="Arial Narrow" pitchFamily="34" charset="0"/>
                          <a:ea typeface="Times New Roman"/>
                        </a:rPr>
                        <a:t>38% Male</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54% Female</a:t>
                      </a:r>
                    </a:p>
                    <a:p>
                      <a:pPr marL="0" marR="0">
                        <a:spcBef>
                          <a:spcPts val="0"/>
                        </a:spcBef>
                        <a:spcAft>
                          <a:spcPts val="0"/>
                        </a:spcAft>
                      </a:pPr>
                      <a:r>
                        <a:rPr lang="en-US" sz="1300">
                          <a:solidFill>
                            <a:schemeClr val="tx2"/>
                          </a:solidFill>
                          <a:effectLst/>
                          <a:latin typeface="Arial Narrow" pitchFamily="34" charset="0"/>
                          <a:ea typeface="Times New Roman"/>
                        </a:rPr>
                        <a:t>46% Male</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705">
                <a:tc>
                  <a:txBody>
                    <a:bodyPr/>
                    <a:lstStyle/>
                    <a:p>
                      <a:pPr marL="0" marR="0">
                        <a:spcBef>
                          <a:spcPts val="0"/>
                        </a:spcBef>
                        <a:spcAft>
                          <a:spcPts val="0"/>
                        </a:spcAft>
                      </a:pPr>
                      <a:r>
                        <a:rPr lang="en-US" sz="1300" b="1" dirty="0">
                          <a:solidFill>
                            <a:schemeClr val="tx2"/>
                          </a:solidFill>
                          <a:effectLst/>
                          <a:latin typeface="Arial Narrow" pitchFamily="34" charset="0"/>
                          <a:ea typeface="Times New Roman"/>
                        </a:rPr>
                        <a:t>Citizenship from </a:t>
                      </a:r>
                      <a:br>
                        <a:rPr lang="en-US" sz="1300" b="1" dirty="0">
                          <a:solidFill>
                            <a:schemeClr val="tx2"/>
                          </a:solidFill>
                          <a:effectLst/>
                          <a:latin typeface="Arial Narrow" pitchFamily="34" charset="0"/>
                          <a:ea typeface="Times New Roman"/>
                        </a:rPr>
                      </a:br>
                      <a:r>
                        <a:rPr lang="en-US" sz="1300" b="1" dirty="0">
                          <a:solidFill>
                            <a:schemeClr val="tx2"/>
                          </a:solidFill>
                          <a:effectLst/>
                          <a:latin typeface="Arial Narrow" pitchFamily="34" charset="0"/>
                          <a:ea typeface="Times New Roman"/>
                        </a:rPr>
                        <a:t>Low-Income Country</a:t>
                      </a:r>
                      <a:endParaRPr lang="en-US" sz="1300" dirty="0">
                        <a:solidFill>
                          <a:schemeClr val="tx2"/>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57%</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38%</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56%</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82">
                <a:tc>
                  <a:txBody>
                    <a:bodyPr/>
                    <a:lstStyle/>
                    <a:p>
                      <a:pPr marL="0" marR="0">
                        <a:spcBef>
                          <a:spcPts val="0"/>
                        </a:spcBef>
                        <a:spcAft>
                          <a:spcPts val="0"/>
                        </a:spcAft>
                      </a:pPr>
                      <a:r>
                        <a:rPr lang="en-US" sz="1300" b="1">
                          <a:solidFill>
                            <a:schemeClr val="tx2"/>
                          </a:solidFill>
                          <a:effectLst/>
                          <a:latin typeface="Arial Narrow" pitchFamily="34" charset="0"/>
                          <a:ea typeface="Times New Roman"/>
                        </a:rPr>
                        <a:t>Average Age</a:t>
                      </a:r>
                      <a:endParaRPr lang="en-US" sz="1300">
                        <a:solidFill>
                          <a:schemeClr val="tx2"/>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32 Years</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27 years</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36 Years</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099">
                <a:tc>
                  <a:txBody>
                    <a:bodyPr/>
                    <a:lstStyle/>
                    <a:p>
                      <a:pPr marL="0" marR="0">
                        <a:spcBef>
                          <a:spcPts val="0"/>
                        </a:spcBef>
                        <a:spcAft>
                          <a:spcPts val="0"/>
                        </a:spcAft>
                      </a:pPr>
                      <a:r>
                        <a:rPr lang="en-US" sz="1300" b="1">
                          <a:solidFill>
                            <a:schemeClr val="tx2"/>
                          </a:solidFill>
                          <a:effectLst/>
                          <a:latin typeface="Arial Narrow" pitchFamily="34" charset="0"/>
                          <a:ea typeface="Times New Roman"/>
                        </a:rPr>
                        <a:t>Average # of years </a:t>
                      </a:r>
                      <a:br>
                        <a:rPr lang="en-US" sz="1300" b="1">
                          <a:solidFill>
                            <a:schemeClr val="tx2"/>
                          </a:solidFill>
                          <a:effectLst/>
                          <a:latin typeface="Arial Narrow" pitchFamily="34" charset="0"/>
                          <a:ea typeface="Times New Roman"/>
                        </a:rPr>
                      </a:br>
                      <a:r>
                        <a:rPr lang="en-US" sz="1300" b="1">
                          <a:solidFill>
                            <a:schemeClr val="tx2"/>
                          </a:solidFill>
                          <a:effectLst/>
                          <a:latin typeface="Arial Narrow" pitchFamily="34" charset="0"/>
                          <a:ea typeface="Times New Roman"/>
                        </a:rPr>
                        <a:t>of work experience</a:t>
                      </a:r>
                      <a:endParaRPr lang="en-US" sz="1300">
                        <a:solidFill>
                          <a:schemeClr val="tx2"/>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 8 Years</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Arial Narrow" pitchFamily="34" charset="0"/>
                          <a:ea typeface="Times New Roman"/>
                        </a:rPr>
                        <a:t>8 Years</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8 Years</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859">
                <a:tc>
                  <a:txBody>
                    <a:bodyPr/>
                    <a:lstStyle/>
                    <a:p>
                      <a:pPr marL="0" marR="0">
                        <a:spcBef>
                          <a:spcPts val="0"/>
                        </a:spcBef>
                        <a:spcAft>
                          <a:spcPts val="0"/>
                        </a:spcAft>
                      </a:pPr>
                      <a:r>
                        <a:rPr lang="en-US" sz="1300" b="1">
                          <a:solidFill>
                            <a:schemeClr val="tx2"/>
                          </a:solidFill>
                          <a:effectLst/>
                          <a:latin typeface="Arial Narrow" pitchFamily="34" charset="0"/>
                          <a:ea typeface="Times New Roman"/>
                        </a:rPr>
                        <a:t>Previous Work Experience</a:t>
                      </a:r>
                      <a:endParaRPr lang="en-US" sz="1300">
                        <a:solidFill>
                          <a:schemeClr val="tx2"/>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NGO or MLI: 36% </a:t>
                      </a:r>
                    </a:p>
                    <a:p>
                      <a:pPr marL="0" marR="0">
                        <a:spcBef>
                          <a:spcPts val="0"/>
                        </a:spcBef>
                        <a:spcAft>
                          <a:spcPts val="0"/>
                        </a:spcAft>
                      </a:pPr>
                      <a:r>
                        <a:rPr lang="en-US" sz="1300">
                          <a:solidFill>
                            <a:schemeClr val="tx2"/>
                          </a:solidFill>
                          <a:effectLst/>
                          <a:latin typeface="Arial Narrow" pitchFamily="34" charset="0"/>
                          <a:ea typeface="Times New Roman"/>
                        </a:rPr>
                        <a:t>Government: 11%</a:t>
                      </a:r>
                    </a:p>
                    <a:p>
                      <a:pPr marL="0" marR="0">
                        <a:spcBef>
                          <a:spcPts val="0"/>
                        </a:spcBef>
                        <a:spcAft>
                          <a:spcPts val="0"/>
                        </a:spcAft>
                      </a:pPr>
                      <a:r>
                        <a:rPr lang="en-US" sz="1300">
                          <a:solidFill>
                            <a:schemeClr val="tx2"/>
                          </a:solidFill>
                          <a:effectLst/>
                          <a:latin typeface="Arial Narrow" pitchFamily="34" charset="0"/>
                          <a:ea typeface="Times New Roman"/>
                        </a:rPr>
                        <a:t>Education: 20%</a:t>
                      </a:r>
                    </a:p>
                    <a:p>
                      <a:pPr marL="0" marR="0">
                        <a:spcBef>
                          <a:spcPts val="0"/>
                        </a:spcBef>
                        <a:spcAft>
                          <a:spcPts val="0"/>
                        </a:spcAft>
                      </a:pPr>
                      <a:r>
                        <a:rPr lang="en-US" sz="1300">
                          <a:solidFill>
                            <a:schemeClr val="tx2"/>
                          </a:solidFill>
                          <a:effectLst/>
                          <a:latin typeface="Arial Narrow" pitchFamily="34" charset="0"/>
                          <a:ea typeface="Times New Roman"/>
                        </a:rPr>
                        <a:t>Law 6%</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NGO or MLI: 26%</a:t>
                      </a:r>
                    </a:p>
                    <a:p>
                      <a:pPr marL="0" marR="0">
                        <a:spcBef>
                          <a:spcPts val="0"/>
                        </a:spcBef>
                        <a:spcAft>
                          <a:spcPts val="0"/>
                        </a:spcAft>
                      </a:pPr>
                      <a:r>
                        <a:rPr lang="en-US" sz="1300">
                          <a:solidFill>
                            <a:schemeClr val="tx2"/>
                          </a:solidFill>
                          <a:effectLst/>
                          <a:latin typeface="Arial Narrow" pitchFamily="34" charset="0"/>
                          <a:ea typeface="Times New Roman"/>
                        </a:rPr>
                        <a:t>Government: 6%</a:t>
                      </a:r>
                    </a:p>
                    <a:p>
                      <a:pPr marL="0" marR="0">
                        <a:spcBef>
                          <a:spcPts val="0"/>
                        </a:spcBef>
                        <a:spcAft>
                          <a:spcPts val="0"/>
                        </a:spcAft>
                      </a:pPr>
                      <a:r>
                        <a:rPr lang="en-US" sz="1300">
                          <a:solidFill>
                            <a:schemeClr val="tx2"/>
                          </a:solidFill>
                          <a:effectLst/>
                          <a:latin typeface="Arial Narrow" pitchFamily="34" charset="0"/>
                          <a:ea typeface="Times New Roman"/>
                        </a:rPr>
                        <a:t>Education: 7%</a:t>
                      </a:r>
                    </a:p>
                    <a:p>
                      <a:pPr marL="0" marR="0">
                        <a:spcBef>
                          <a:spcPts val="0"/>
                        </a:spcBef>
                        <a:spcAft>
                          <a:spcPts val="0"/>
                        </a:spcAft>
                      </a:pPr>
                      <a:r>
                        <a:rPr lang="en-US" sz="1300">
                          <a:solidFill>
                            <a:schemeClr val="tx2"/>
                          </a:solidFill>
                          <a:effectLst/>
                          <a:latin typeface="Arial Narrow" pitchFamily="34" charset="0"/>
                          <a:ea typeface="Times New Roman"/>
                        </a:rPr>
                        <a:t>Law: 2%</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NGO or MLI: 22%</a:t>
                      </a:r>
                    </a:p>
                    <a:p>
                      <a:pPr marL="0" marR="0">
                        <a:spcBef>
                          <a:spcPts val="0"/>
                        </a:spcBef>
                        <a:spcAft>
                          <a:spcPts val="0"/>
                        </a:spcAft>
                      </a:pPr>
                      <a:r>
                        <a:rPr lang="en-US" sz="1300">
                          <a:solidFill>
                            <a:schemeClr val="tx2"/>
                          </a:solidFill>
                          <a:effectLst/>
                          <a:latin typeface="Arial Narrow" pitchFamily="34" charset="0"/>
                          <a:ea typeface="Times New Roman"/>
                        </a:rPr>
                        <a:t>Education: 4%</a:t>
                      </a:r>
                    </a:p>
                    <a:p>
                      <a:pPr marL="0" marR="0">
                        <a:spcBef>
                          <a:spcPts val="0"/>
                        </a:spcBef>
                        <a:spcAft>
                          <a:spcPts val="0"/>
                        </a:spcAft>
                      </a:pPr>
                      <a:r>
                        <a:rPr lang="en-US" sz="1300">
                          <a:solidFill>
                            <a:schemeClr val="tx2"/>
                          </a:solidFill>
                          <a:effectLst/>
                          <a:latin typeface="Arial Narrow" pitchFamily="34" charset="0"/>
                          <a:ea typeface="Times New Roman"/>
                        </a:rPr>
                        <a:t>Government: 8%</a:t>
                      </a:r>
                    </a:p>
                    <a:p>
                      <a:pPr marL="0" marR="0">
                        <a:spcBef>
                          <a:spcPts val="0"/>
                        </a:spcBef>
                        <a:spcAft>
                          <a:spcPts val="0"/>
                        </a:spcAft>
                      </a:pPr>
                      <a:r>
                        <a:rPr lang="en-US" sz="1300">
                          <a:solidFill>
                            <a:schemeClr val="tx2"/>
                          </a:solidFill>
                          <a:effectLst/>
                          <a:latin typeface="Arial Narrow" pitchFamily="34" charset="0"/>
                          <a:ea typeface="Times New Roman"/>
                        </a:rPr>
                        <a:t>Law: 6%</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180">
                <a:tc>
                  <a:txBody>
                    <a:bodyPr/>
                    <a:lstStyle/>
                    <a:p>
                      <a:pPr marL="0" marR="0">
                        <a:spcBef>
                          <a:spcPts val="0"/>
                        </a:spcBef>
                        <a:spcAft>
                          <a:spcPts val="0"/>
                        </a:spcAft>
                      </a:pPr>
                      <a:r>
                        <a:rPr lang="en-US" sz="1300" b="1">
                          <a:solidFill>
                            <a:schemeClr val="tx2"/>
                          </a:solidFill>
                          <a:effectLst/>
                          <a:latin typeface="Arial Narrow" pitchFamily="34" charset="0"/>
                          <a:ea typeface="Times New Roman"/>
                        </a:rPr>
                        <a:t>Average IELTS</a:t>
                      </a:r>
                      <a:endParaRPr lang="en-US" sz="1300">
                        <a:solidFill>
                          <a:schemeClr val="tx2"/>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300" dirty="0" smtClean="0">
                          <a:solidFill>
                            <a:schemeClr val="tx2"/>
                          </a:solidFill>
                          <a:effectLst/>
                          <a:latin typeface="Arial Narrow" pitchFamily="34" charset="0"/>
                          <a:ea typeface="Times New Roman"/>
                        </a:rPr>
                        <a:t>6.5</a:t>
                      </a:r>
                      <a:endParaRPr lang="en-US" sz="1300" dirty="0">
                        <a:solidFill>
                          <a:schemeClr val="tx2"/>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smtClean="0">
                          <a:solidFill>
                            <a:schemeClr val="tx2"/>
                          </a:solidFill>
                          <a:effectLst/>
                          <a:latin typeface="Arial Narrow" pitchFamily="34" charset="0"/>
                          <a:ea typeface="Times New Roman"/>
                        </a:rPr>
                        <a:t>7</a:t>
                      </a:r>
                      <a:endParaRPr lang="en-US" sz="1300" dirty="0">
                        <a:solidFill>
                          <a:schemeClr val="tx2"/>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n/a</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18">
                <a:tc>
                  <a:txBody>
                    <a:bodyPr/>
                    <a:lstStyle/>
                    <a:p>
                      <a:pPr marL="0" marR="0">
                        <a:spcBef>
                          <a:spcPts val="0"/>
                        </a:spcBef>
                        <a:spcAft>
                          <a:spcPts val="0"/>
                        </a:spcAft>
                      </a:pPr>
                      <a:r>
                        <a:rPr lang="en-US" sz="1300" b="1">
                          <a:solidFill>
                            <a:schemeClr val="tx2"/>
                          </a:solidFill>
                          <a:effectLst/>
                          <a:latin typeface="Arial Narrow" pitchFamily="34" charset="0"/>
                          <a:ea typeface="Times New Roman"/>
                        </a:rPr>
                        <a:t>Average TOEFL</a:t>
                      </a:r>
                      <a:endParaRPr lang="en-US" sz="1300">
                        <a:solidFill>
                          <a:schemeClr val="tx2"/>
                        </a:solidFill>
                        <a:effectLst/>
                        <a:latin typeface="Arial Narrow" pitchFamily="34" charset="0"/>
                        <a:ea typeface="Times New Roman"/>
                      </a:endParaRP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spcBef>
                          <a:spcPts val="0"/>
                        </a:spcBef>
                        <a:spcAft>
                          <a:spcPts val="0"/>
                        </a:spcAft>
                      </a:pPr>
                      <a:r>
                        <a:rPr lang="en-US" sz="1300" dirty="0">
                          <a:solidFill>
                            <a:schemeClr val="tx2"/>
                          </a:solidFill>
                          <a:effectLst/>
                          <a:latin typeface="Arial Narrow" pitchFamily="34" charset="0"/>
                          <a:ea typeface="Times New Roman"/>
                        </a:rPr>
                        <a:t>117</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solidFill>
                            <a:schemeClr val="tx2"/>
                          </a:solidFill>
                          <a:effectLst/>
                          <a:latin typeface="Arial Narrow" pitchFamily="34" charset="0"/>
                          <a:ea typeface="Times New Roman"/>
                        </a:rPr>
                        <a:t>120</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solidFill>
                            <a:schemeClr val="tx2"/>
                          </a:solidFill>
                          <a:effectLst/>
                          <a:latin typeface="Arial Narrow" pitchFamily="34" charset="0"/>
                          <a:ea typeface="Times New Roman"/>
                        </a:rPr>
                        <a:t>n/a</a:t>
                      </a:r>
                    </a:p>
                  </a:txBody>
                  <a:tcPr marL="62424" marR="62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6"/>
          <p:cNvSpPr>
            <a:spLocks noChangeArrowheads="1"/>
          </p:cNvSpPr>
          <p:nvPr/>
        </p:nvSpPr>
        <p:spPr bwMode="auto">
          <a:xfrm>
            <a:off x="457200" y="21240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88774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mtClean="0"/>
              <a:t>Take Action</a:t>
            </a:r>
            <a:endParaRPr lang="en-US" sz="3200" b="1" dirty="0"/>
          </a:p>
        </p:txBody>
      </p:sp>
      <p:sp>
        <p:nvSpPr>
          <p:cNvPr id="5" name="Content Placeholder 2"/>
          <p:cNvSpPr>
            <a:spLocks noGrp="1"/>
          </p:cNvSpPr>
          <p:nvPr>
            <p:ph idx="1"/>
          </p:nvPr>
        </p:nvSpPr>
        <p:spPr>
          <a:xfrm>
            <a:off x="457200" y="1600200"/>
            <a:ext cx="8229600" cy="2209799"/>
          </a:xfrm>
        </p:spPr>
        <p:txBody>
          <a:bodyPr>
            <a:normAutofit/>
          </a:bodyPr>
          <a:lstStyle/>
          <a:p>
            <a:pPr marL="609600" indent="-609600">
              <a:lnSpc>
                <a:spcPct val="90000"/>
              </a:lnSpc>
              <a:buFontTx/>
              <a:buAutoNum type="arabicPeriod"/>
            </a:pPr>
            <a:r>
              <a:rPr lang="en-US" sz="2400" dirty="0" smtClean="0">
                <a:latin typeface="Arial Narrow" pitchFamily="34" charset="0"/>
              </a:rPr>
              <a:t>Recruit qualified Rotary Peace Fellowship applicants</a:t>
            </a:r>
          </a:p>
          <a:p>
            <a:pPr marL="609600" indent="-609600">
              <a:lnSpc>
                <a:spcPct val="90000"/>
              </a:lnSpc>
              <a:buFontTx/>
              <a:buAutoNum type="arabicPeriod"/>
            </a:pPr>
            <a:r>
              <a:rPr lang="en-US" sz="2400" dirty="0" smtClean="0">
                <a:latin typeface="Arial Narrow" pitchFamily="34" charset="0"/>
              </a:rPr>
              <a:t>Advertise the Rotary Peace Fellowship</a:t>
            </a:r>
          </a:p>
          <a:p>
            <a:pPr marL="609600" indent="-609600">
              <a:lnSpc>
                <a:spcPct val="90000"/>
              </a:lnSpc>
              <a:buFontTx/>
              <a:buAutoNum type="arabicPeriod"/>
            </a:pPr>
            <a:r>
              <a:rPr lang="en-US" sz="2400" dirty="0" smtClean="0">
                <a:latin typeface="Arial Narrow" pitchFamily="34" charset="0"/>
              </a:rPr>
              <a:t>Support the program by encouraging your district to become a </a:t>
            </a:r>
            <a:r>
              <a:rPr lang="en-US" sz="2400" dirty="0" err="1" smtClean="0">
                <a:latin typeface="Arial Narrow" pitchFamily="34" charset="0"/>
              </a:rPr>
              <a:t>Peacebuilder</a:t>
            </a:r>
            <a:r>
              <a:rPr lang="en-US" sz="2400" dirty="0" smtClean="0">
                <a:latin typeface="Arial Narrow" pitchFamily="34" charset="0"/>
              </a:rPr>
              <a:t> District</a:t>
            </a:r>
          </a:p>
          <a:p>
            <a:pPr marL="609600" indent="-609600">
              <a:lnSpc>
                <a:spcPct val="90000"/>
              </a:lnSpc>
              <a:buFontTx/>
              <a:buAutoNum type="arabicPeriod"/>
            </a:pPr>
            <a:r>
              <a:rPr lang="en-US" sz="2400" dirty="0" smtClean="0">
                <a:latin typeface="Arial Narrow" pitchFamily="34" charset="0"/>
              </a:rPr>
              <a:t>Join the Rotarian Action Group for Peace</a:t>
            </a:r>
          </a:p>
          <a:p>
            <a:pPr marL="0" indent="0">
              <a:buNone/>
            </a:pPr>
            <a:endParaRPr lang="en-US" sz="2400" dirty="0">
              <a:latin typeface="Arial Narrow" pitchFamily="34" charset="0"/>
            </a:endParaRPr>
          </a:p>
        </p:txBody>
      </p:sp>
      <p:pic>
        <p:nvPicPr>
          <p:cNvPr id="6" name="Picture 8" descr="Duke Class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4419600"/>
            <a:ext cx="27432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7" descr="Godfrey at UN II- 041UQ gra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7000" y="4414603"/>
            <a:ext cx="24384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29000" y="4419600"/>
            <a:ext cx="2748927" cy="1828800"/>
          </a:xfrm>
          <a:prstGeom prst="rect">
            <a:avLst/>
          </a:prstGeom>
        </p:spPr>
      </p:pic>
    </p:spTree>
    <p:extLst>
      <p:ext uri="{BB962C8B-B14F-4D97-AF65-F5344CB8AC3E}">
        <p14:creationId xmlns:p14="http://schemas.microsoft.com/office/powerpoint/2010/main" xmlns="" val="4134552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Recruit Applicants</a:t>
            </a:r>
            <a:endParaRPr lang="en-US" sz="3200" b="1" dirty="0"/>
          </a:p>
        </p:txBody>
      </p:sp>
      <p:sp>
        <p:nvSpPr>
          <p:cNvPr id="5" name="Content Placeholder 2"/>
          <p:cNvSpPr>
            <a:spLocks noGrp="1"/>
          </p:cNvSpPr>
          <p:nvPr>
            <p:ph idx="1"/>
          </p:nvPr>
        </p:nvSpPr>
        <p:spPr>
          <a:xfrm>
            <a:off x="1944981" y="1524000"/>
            <a:ext cx="5029200" cy="1334022"/>
          </a:xfrm>
        </p:spPr>
        <p:txBody>
          <a:bodyPr>
            <a:normAutofit/>
          </a:bodyPr>
          <a:lstStyle/>
          <a:p>
            <a:pPr marL="0" indent="0" algn="ctr">
              <a:lnSpc>
                <a:spcPct val="90000"/>
              </a:lnSpc>
              <a:buNone/>
            </a:pPr>
            <a:r>
              <a:rPr lang="en-US" sz="2400" dirty="0" smtClean="0">
                <a:latin typeface="Arial Narrow" pitchFamily="34" charset="0"/>
              </a:rPr>
              <a:t>Send out a press release</a:t>
            </a:r>
          </a:p>
          <a:p>
            <a:pPr marL="0" indent="0" algn="ctr">
              <a:lnSpc>
                <a:spcPct val="90000"/>
              </a:lnSpc>
              <a:buNone/>
            </a:pPr>
            <a:r>
              <a:rPr lang="en-US" sz="2400" dirty="0" smtClean="0">
                <a:latin typeface="Arial Narrow" pitchFamily="34" charset="0"/>
              </a:rPr>
              <a:t>Meet with community partners</a:t>
            </a:r>
          </a:p>
          <a:p>
            <a:pPr marL="0" indent="0" algn="ctr">
              <a:lnSpc>
                <a:spcPct val="90000"/>
              </a:lnSpc>
              <a:buNone/>
            </a:pPr>
            <a:r>
              <a:rPr lang="en-US" sz="2400" dirty="0" smtClean="0">
                <a:latin typeface="Arial Narrow" pitchFamily="34" charset="0"/>
              </a:rPr>
              <a:t>Promote the fellowship on social media</a:t>
            </a:r>
          </a:p>
          <a:p>
            <a:pPr marL="0" indent="0" algn="ctr">
              <a:buNone/>
            </a:pPr>
            <a:endParaRPr lang="en-US" sz="2400" dirty="0">
              <a:latin typeface="Arial Narrow"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3200400"/>
            <a:ext cx="2438400" cy="1828800"/>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05746" y="3200400"/>
            <a:ext cx="2753474" cy="1828800"/>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xmlns="" val="0"/>
              </a:ext>
            </a:extLst>
          </a:blip>
          <a:srcRect l="8478"/>
          <a:stretch/>
        </p:blipFill>
        <p:spPr>
          <a:xfrm>
            <a:off x="2971800" y="3200400"/>
            <a:ext cx="2975563" cy="1828800"/>
          </a:xfrm>
          <a:prstGeom prst="rect">
            <a:avLst/>
          </a:prstGeom>
        </p:spPr>
      </p:pic>
    </p:spTree>
    <p:extLst>
      <p:ext uri="{BB962C8B-B14F-4D97-AF65-F5344CB8AC3E}">
        <p14:creationId xmlns:p14="http://schemas.microsoft.com/office/powerpoint/2010/main" xmlns="" val="2003905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Application Timeline</a:t>
            </a:r>
            <a:endParaRPr lang="en-US" sz="3200" b="1" dirty="0"/>
          </a:p>
        </p:txBody>
      </p:sp>
      <p:sp>
        <p:nvSpPr>
          <p:cNvPr id="5" name="Text Box 6"/>
          <p:cNvSpPr txBox="1">
            <a:spLocks noChangeArrowheads="1"/>
          </p:cNvSpPr>
          <p:nvPr/>
        </p:nvSpPr>
        <p:spPr bwMode="auto">
          <a:xfrm>
            <a:off x="3200400" y="1109507"/>
            <a:ext cx="3352800" cy="1631216"/>
          </a:xfrm>
          <a:prstGeom prst="rect">
            <a:avLst/>
          </a:prstGeom>
          <a:noFill/>
          <a:ln w="25400">
            <a:solidFill>
              <a:srgbClr val="FFCC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2000" dirty="0" smtClean="0">
                <a:solidFill>
                  <a:schemeClr val="tx2"/>
                </a:solidFill>
                <a:cs typeface="Arial" charset="0"/>
              </a:rPr>
              <a:t>January - </a:t>
            </a:r>
            <a:r>
              <a:rPr lang="en-US" sz="2000" dirty="0">
                <a:solidFill>
                  <a:schemeClr val="tx2"/>
                </a:solidFill>
                <a:cs typeface="Arial" charset="0"/>
              </a:rPr>
              <a:t>June</a:t>
            </a:r>
            <a:r>
              <a:rPr lang="en-US" sz="2000" dirty="0">
                <a:solidFill>
                  <a:schemeClr val="bg1"/>
                </a:solidFill>
                <a:cs typeface="Arial" charset="0"/>
              </a:rPr>
              <a:t/>
            </a:r>
            <a:br>
              <a:rPr lang="en-US" sz="2000" dirty="0">
                <a:solidFill>
                  <a:schemeClr val="bg1"/>
                </a:solidFill>
                <a:cs typeface="Arial" charset="0"/>
              </a:rPr>
            </a:br>
            <a:r>
              <a:rPr lang="en-US" sz="2000" b="0" dirty="0">
                <a:cs typeface="Arial" charset="0"/>
              </a:rPr>
              <a:t>Districts interview, select and endorse applicants and send to The Rotary Foundation for processing</a:t>
            </a:r>
          </a:p>
        </p:txBody>
      </p:sp>
      <p:sp>
        <p:nvSpPr>
          <p:cNvPr id="6" name="Text Box 13"/>
          <p:cNvSpPr txBox="1">
            <a:spLocks noChangeArrowheads="1"/>
          </p:cNvSpPr>
          <p:nvPr/>
        </p:nvSpPr>
        <p:spPr bwMode="auto">
          <a:xfrm>
            <a:off x="6858000" y="2895600"/>
            <a:ext cx="1905000" cy="1031875"/>
          </a:xfrm>
          <a:prstGeom prst="rect">
            <a:avLst/>
          </a:prstGeom>
          <a:solidFill>
            <a:srgbClr val="FFCC00">
              <a:alpha val="50000"/>
            </a:srgbClr>
          </a:solidFill>
          <a:ln w="25400">
            <a:solidFill>
              <a:srgbClr val="FFCC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rgbClr val="FF0000"/>
                </a:solidFill>
                <a:cs typeface="Arial" charset="0"/>
              </a:rPr>
              <a:t>All Applications Due by 1 July!</a:t>
            </a:r>
          </a:p>
        </p:txBody>
      </p:sp>
      <p:sp>
        <p:nvSpPr>
          <p:cNvPr id="7" name="Text Box 7"/>
          <p:cNvSpPr txBox="1">
            <a:spLocks noChangeArrowheads="1"/>
          </p:cNvSpPr>
          <p:nvPr/>
        </p:nvSpPr>
        <p:spPr bwMode="auto">
          <a:xfrm>
            <a:off x="3200400" y="4800600"/>
            <a:ext cx="4267200" cy="1631216"/>
          </a:xfrm>
          <a:prstGeom prst="rect">
            <a:avLst/>
          </a:prstGeom>
          <a:noFill/>
          <a:ln w="25400">
            <a:solidFill>
              <a:srgbClr val="FFCC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chemeClr val="tx2"/>
                </a:solidFill>
                <a:cs typeface="Arial" charset="0"/>
              </a:rPr>
              <a:t>June- September</a:t>
            </a:r>
            <a:r>
              <a:rPr lang="en-US" sz="2000" dirty="0">
                <a:solidFill>
                  <a:schemeClr val="bg1"/>
                </a:solidFill>
                <a:cs typeface="Arial" charset="0"/>
              </a:rPr>
              <a:t/>
            </a:r>
            <a:br>
              <a:rPr lang="en-US" sz="2000" dirty="0">
                <a:solidFill>
                  <a:schemeClr val="bg1"/>
                </a:solidFill>
                <a:cs typeface="Arial" charset="0"/>
              </a:rPr>
            </a:br>
            <a:r>
              <a:rPr lang="en-US" sz="2000" b="0" dirty="0">
                <a:cs typeface="Arial" charset="0"/>
              </a:rPr>
              <a:t>TRF processes applications. Districts will receive confirmation email when completed application is </a:t>
            </a:r>
            <a:r>
              <a:rPr lang="en-US" sz="2000" b="0" dirty="0" smtClean="0">
                <a:cs typeface="Arial" charset="0"/>
              </a:rPr>
              <a:t>received.</a:t>
            </a:r>
            <a:endParaRPr lang="en-US" sz="2000" b="0" dirty="0">
              <a:cs typeface="Arial" charset="0"/>
            </a:endParaRPr>
          </a:p>
        </p:txBody>
      </p:sp>
      <p:sp>
        <p:nvSpPr>
          <p:cNvPr id="8" name="Text Box 15"/>
          <p:cNvSpPr txBox="1">
            <a:spLocks noChangeArrowheads="1"/>
          </p:cNvSpPr>
          <p:nvPr/>
        </p:nvSpPr>
        <p:spPr bwMode="auto">
          <a:xfrm>
            <a:off x="308910" y="3124200"/>
            <a:ext cx="2590800" cy="1946275"/>
          </a:xfrm>
          <a:prstGeom prst="rect">
            <a:avLst/>
          </a:prstGeom>
          <a:noFill/>
          <a:ln w="25400">
            <a:solidFill>
              <a:srgbClr val="FFCC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chemeClr val="tx2"/>
                </a:solidFill>
                <a:cs typeface="Arial" charset="0"/>
              </a:rPr>
              <a:t>October </a:t>
            </a:r>
            <a:r>
              <a:rPr lang="en-US" sz="2000" dirty="0">
                <a:solidFill>
                  <a:schemeClr val="bg1"/>
                </a:solidFill>
                <a:cs typeface="Arial" charset="0"/>
              </a:rPr>
              <a:t/>
            </a:r>
            <a:br>
              <a:rPr lang="en-US" sz="2000" dirty="0">
                <a:solidFill>
                  <a:schemeClr val="bg1"/>
                </a:solidFill>
                <a:cs typeface="Arial" charset="0"/>
              </a:rPr>
            </a:br>
            <a:r>
              <a:rPr lang="en-US" sz="2000" b="0" dirty="0">
                <a:cs typeface="Arial" charset="0"/>
              </a:rPr>
              <a:t>Fellows selected in a world-competitive selection process by the selection committee</a:t>
            </a:r>
          </a:p>
        </p:txBody>
      </p:sp>
      <p:sp>
        <p:nvSpPr>
          <p:cNvPr id="9" name="Line 8"/>
          <p:cNvSpPr>
            <a:spLocks noChangeShapeType="1"/>
          </p:cNvSpPr>
          <p:nvPr/>
        </p:nvSpPr>
        <p:spPr bwMode="auto">
          <a:xfrm>
            <a:off x="2438400" y="1839916"/>
            <a:ext cx="618473" cy="1588"/>
          </a:xfrm>
          <a:prstGeom prst="line">
            <a:avLst/>
          </a:prstGeom>
          <a:noFill/>
          <a:ln w="28575">
            <a:solidFill>
              <a:srgbClr val="415D8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 name="Line 14"/>
          <p:cNvSpPr>
            <a:spLocks noChangeShapeType="1"/>
          </p:cNvSpPr>
          <p:nvPr/>
        </p:nvSpPr>
        <p:spPr bwMode="auto">
          <a:xfrm>
            <a:off x="8305800" y="4116388"/>
            <a:ext cx="0" cy="1143000"/>
          </a:xfrm>
          <a:prstGeom prst="line">
            <a:avLst/>
          </a:prstGeom>
          <a:noFill/>
          <a:ln w="28575">
            <a:solidFill>
              <a:srgbClr val="415D8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Line 16"/>
          <p:cNvSpPr>
            <a:spLocks noChangeShapeType="1"/>
          </p:cNvSpPr>
          <p:nvPr/>
        </p:nvSpPr>
        <p:spPr bwMode="auto">
          <a:xfrm flipH="1" flipV="1">
            <a:off x="2057400" y="5181600"/>
            <a:ext cx="609600" cy="381000"/>
          </a:xfrm>
          <a:prstGeom prst="line">
            <a:avLst/>
          </a:prstGeom>
          <a:noFill/>
          <a:ln w="28575">
            <a:solidFill>
              <a:srgbClr val="415D8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 name="Line 12"/>
          <p:cNvSpPr>
            <a:spLocks noChangeShapeType="1"/>
          </p:cNvSpPr>
          <p:nvPr/>
        </p:nvSpPr>
        <p:spPr bwMode="auto">
          <a:xfrm>
            <a:off x="6737350" y="1854207"/>
            <a:ext cx="730250" cy="549267"/>
          </a:xfrm>
          <a:prstGeom prst="line">
            <a:avLst/>
          </a:prstGeom>
          <a:noFill/>
          <a:ln w="28575">
            <a:solidFill>
              <a:srgbClr val="415D8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 name="Line 10"/>
          <p:cNvSpPr>
            <a:spLocks noChangeShapeType="1"/>
          </p:cNvSpPr>
          <p:nvPr/>
        </p:nvSpPr>
        <p:spPr bwMode="auto">
          <a:xfrm flipH="1">
            <a:off x="7681912" y="5257800"/>
            <a:ext cx="609600" cy="1588"/>
          </a:xfrm>
          <a:prstGeom prst="line">
            <a:avLst/>
          </a:prstGeom>
          <a:noFill/>
          <a:ln w="28575">
            <a:solidFill>
              <a:srgbClr val="415D8B"/>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49362" y="2825750"/>
            <a:ext cx="2750075" cy="1828800"/>
          </a:xfrm>
          <a:prstGeom prst="rect">
            <a:avLst/>
          </a:prstGeom>
        </p:spPr>
      </p:pic>
      <p:sp>
        <p:nvSpPr>
          <p:cNvPr id="25" name="Text Box 4"/>
          <p:cNvSpPr txBox="1">
            <a:spLocks noChangeArrowheads="1"/>
          </p:cNvSpPr>
          <p:nvPr/>
        </p:nvSpPr>
        <p:spPr bwMode="auto">
          <a:xfrm>
            <a:off x="495300" y="1256778"/>
            <a:ext cx="1866900" cy="1336675"/>
          </a:xfrm>
          <a:prstGeom prst="rect">
            <a:avLst/>
          </a:prstGeom>
          <a:noFill/>
          <a:ln w="25400">
            <a:solidFill>
              <a:srgbClr val="FFCC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dirty="0">
                <a:solidFill>
                  <a:schemeClr val="tx2"/>
                </a:solidFill>
                <a:cs typeface="Arial" charset="0"/>
              </a:rPr>
              <a:t>January- April</a:t>
            </a:r>
            <a:r>
              <a:rPr lang="en-US" sz="2000" b="0" dirty="0">
                <a:cs typeface="Arial" charset="0"/>
              </a:rPr>
              <a:t/>
            </a:r>
            <a:br>
              <a:rPr lang="en-US" sz="2000" b="0" dirty="0">
                <a:cs typeface="Arial" charset="0"/>
              </a:rPr>
            </a:br>
            <a:r>
              <a:rPr lang="en-US" sz="2000" b="0" dirty="0">
                <a:cs typeface="Arial" charset="0"/>
              </a:rPr>
              <a:t>Clubs and Districts recruit applicants</a:t>
            </a:r>
          </a:p>
        </p:txBody>
      </p:sp>
    </p:spTree>
    <p:extLst>
      <p:ext uri="{BB962C8B-B14F-4D97-AF65-F5344CB8AC3E}">
        <p14:creationId xmlns:p14="http://schemas.microsoft.com/office/powerpoint/2010/main" xmlns="" val="4196111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Narrow" pitchFamily="34" charset="0"/>
              </a:rPr>
              <a:t>Rotary Peace Centers Major Gifts Initiative	</a:t>
            </a:r>
            <a:endParaRPr lang="en-US" sz="3200" b="1" dirty="0">
              <a:latin typeface="Arial Narrow" pitchFamily="34" charset="0"/>
            </a:endParaRPr>
          </a:p>
        </p:txBody>
      </p:sp>
      <p:sp>
        <p:nvSpPr>
          <p:cNvPr id="6" name="Rectangle 5"/>
          <p:cNvSpPr/>
          <p:nvPr/>
        </p:nvSpPr>
        <p:spPr>
          <a:xfrm>
            <a:off x="381000" y="1166843"/>
            <a:ext cx="7772400" cy="2677656"/>
          </a:xfrm>
          <a:prstGeom prst="rect">
            <a:avLst/>
          </a:prstGeom>
        </p:spPr>
        <p:txBody>
          <a:bodyPr wrap="square">
            <a:spAutoFit/>
          </a:bodyPr>
          <a:lstStyle/>
          <a:p>
            <a:pPr marL="0" indent="0">
              <a:buFontTx/>
              <a:buNone/>
              <a:defRPr/>
            </a:pPr>
            <a:r>
              <a:rPr lang="en-US" dirty="0" smtClean="0">
                <a:latin typeface="Arial Narrow" pitchFamily="34" charset="0"/>
              </a:rPr>
              <a:t>US$88 </a:t>
            </a:r>
            <a:r>
              <a:rPr lang="en-US" dirty="0">
                <a:latin typeface="Arial Narrow" pitchFamily="34" charset="0"/>
              </a:rPr>
              <a:t>million raised toward the goal of US$125 million by 30 June 2015 to support the program.  </a:t>
            </a:r>
            <a:endParaRPr lang="en-US" dirty="0" smtClean="0">
              <a:latin typeface="Arial Narrow" pitchFamily="34" charset="0"/>
            </a:endParaRPr>
          </a:p>
          <a:p>
            <a:pPr marL="0" indent="0">
              <a:buFontTx/>
              <a:buNone/>
              <a:defRPr/>
            </a:pPr>
            <a:r>
              <a:rPr lang="en-US" dirty="0" smtClean="0">
                <a:latin typeface="Arial Narrow" pitchFamily="34" charset="0"/>
              </a:rPr>
              <a:t>The </a:t>
            </a:r>
            <a:r>
              <a:rPr lang="en-US" dirty="0">
                <a:latin typeface="Arial Narrow" pitchFamily="34" charset="0"/>
              </a:rPr>
              <a:t>Major Gifts Initiative goal includes:</a:t>
            </a:r>
          </a:p>
          <a:p>
            <a:pPr marL="342900" indent="-342900">
              <a:buFont typeface="Arial" pitchFamily="34" charset="0"/>
              <a:buChar char="•"/>
              <a:defRPr/>
            </a:pPr>
            <a:r>
              <a:rPr lang="en-US" dirty="0">
                <a:latin typeface="Arial Narrow" pitchFamily="34" charset="0"/>
              </a:rPr>
              <a:t> Original goal included endowed gifts goal of US$90 million</a:t>
            </a:r>
          </a:p>
          <a:p>
            <a:pPr marL="342900" indent="-342900">
              <a:buFont typeface="Arial" pitchFamily="34" charset="0"/>
              <a:buChar char="•"/>
              <a:defRPr/>
            </a:pPr>
            <a:r>
              <a:rPr lang="en-US" dirty="0">
                <a:latin typeface="Arial Narrow" pitchFamily="34" charset="0"/>
              </a:rPr>
              <a:t> Term Gifts goal of US$5 million has been surpassed</a:t>
            </a:r>
          </a:p>
          <a:p>
            <a:pPr marL="342900" indent="-342900">
              <a:buFont typeface="Arial" pitchFamily="34" charset="0"/>
              <a:buChar char="•"/>
              <a:defRPr/>
            </a:pPr>
            <a:r>
              <a:rPr lang="en-US" dirty="0">
                <a:latin typeface="Arial Narrow" pitchFamily="34" charset="0"/>
              </a:rPr>
              <a:t> Districts worldwide contribute DDF as well to a pool of funds supporting the fellowships</a:t>
            </a:r>
          </a:p>
        </p:txBody>
      </p:sp>
      <p:pic>
        <p:nvPicPr>
          <p:cNvPr id="7" name="Content Placeholder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09800" y="3790117"/>
            <a:ext cx="4862998" cy="2560320"/>
          </a:xfrm>
          <a:prstGeom prst="rect">
            <a:avLst/>
          </a:prstGeom>
        </p:spPr>
      </p:pic>
    </p:spTree>
    <p:extLst>
      <p:ext uri="{BB962C8B-B14F-4D97-AF65-F5344CB8AC3E}">
        <p14:creationId xmlns:p14="http://schemas.microsoft.com/office/powerpoint/2010/main" xmlns="" val="4196111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Narrow" pitchFamily="34" charset="0"/>
              </a:rPr>
              <a:t>Rotarian Action Group for Peace</a:t>
            </a:r>
            <a:endParaRPr lang="en-US" sz="3200" b="1" dirty="0">
              <a:latin typeface="Arial Narrow" pitchFamily="34" charset="0"/>
            </a:endParaRPr>
          </a:p>
        </p:txBody>
      </p:sp>
      <p:sp>
        <p:nvSpPr>
          <p:cNvPr id="5" name="TextBox 4"/>
          <p:cNvSpPr txBox="1"/>
          <p:nvPr/>
        </p:nvSpPr>
        <p:spPr>
          <a:xfrm>
            <a:off x="6683459" y="3315176"/>
            <a:ext cx="1828800" cy="1938992"/>
          </a:xfrm>
          <a:prstGeom prst="rect">
            <a:avLst/>
          </a:prstGeom>
          <a:noFill/>
        </p:spPr>
        <p:txBody>
          <a:bodyPr wrap="square" rtlCol="0">
            <a:spAutoFit/>
          </a:bodyPr>
          <a:lstStyle/>
          <a:p>
            <a:r>
              <a:rPr lang="en-US" dirty="0" smtClean="0">
                <a:latin typeface="Arial Narrow" pitchFamily="34" charset="0"/>
              </a:rPr>
              <a:t>Imagine a World</a:t>
            </a:r>
          </a:p>
          <a:p>
            <a:r>
              <a:rPr lang="en-US" dirty="0" smtClean="0">
                <a:latin typeface="Arial Narrow" pitchFamily="34" charset="0"/>
              </a:rPr>
              <a:t>Beyond War</a:t>
            </a:r>
          </a:p>
          <a:p>
            <a:r>
              <a:rPr lang="en-US" dirty="0" smtClean="0">
                <a:latin typeface="Arial Narrow" pitchFamily="34" charset="0"/>
              </a:rPr>
              <a:t>Built by</a:t>
            </a:r>
          </a:p>
          <a:p>
            <a:r>
              <a:rPr lang="en-US" dirty="0" smtClean="0">
                <a:latin typeface="Arial Narrow" pitchFamily="34" charset="0"/>
              </a:rPr>
              <a:t>Rotarians.</a:t>
            </a:r>
            <a:endParaRPr lang="en-US" dirty="0">
              <a:latin typeface="Arial Narrow" pitchFamily="34" charset="0"/>
            </a:endParaRPr>
          </a:p>
        </p:txBody>
      </p:sp>
      <p:sp>
        <p:nvSpPr>
          <p:cNvPr id="6" name="TextBox 5"/>
          <p:cNvSpPr txBox="1"/>
          <p:nvPr/>
        </p:nvSpPr>
        <p:spPr>
          <a:xfrm>
            <a:off x="701458" y="1600200"/>
            <a:ext cx="7985342" cy="1200329"/>
          </a:xfrm>
          <a:prstGeom prst="rect">
            <a:avLst/>
          </a:prstGeom>
          <a:noFill/>
        </p:spPr>
        <p:txBody>
          <a:bodyPr wrap="square" rtlCol="0">
            <a:spAutoFit/>
          </a:bodyPr>
          <a:lstStyle/>
          <a:p>
            <a:r>
              <a:rPr lang="en-US" dirty="0" smtClean="0">
                <a:latin typeface="Arial Narrow" pitchFamily="34" charset="0"/>
              </a:rPr>
              <a:t>Mission:  Serve as a resource to Rotarians, Rotary clubs and districts by supporting the peace work of Rotarians worldwide.</a:t>
            </a:r>
          </a:p>
          <a:p>
            <a:endParaRPr lang="en-US" dirty="0">
              <a:latin typeface="Arial Narrow" pitchFamily="34" charset="0"/>
            </a:endParaRPr>
          </a:p>
        </p:txBody>
      </p:sp>
      <p:pic>
        <p:nvPicPr>
          <p:cNvPr id="7" name="Picture 2" descr="This is my media capti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7343" y="3352800"/>
            <a:ext cx="546735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405634" y="2853511"/>
            <a:ext cx="4910768" cy="461665"/>
          </a:xfrm>
          <a:prstGeom prst="rect">
            <a:avLst/>
          </a:prstGeom>
        </p:spPr>
        <p:txBody>
          <a:bodyPr wrap="none">
            <a:spAutoFit/>
          </a:bodyPr>
          <a:lstStyle/>
          <a:p>
            <a:r>
              <a:rPr lang="en-US" dirty="0">
                <a:latin typeface="Arial Narrow" pitchFamily="34" charset="0"/>
              </a:rPr>
              <a:t>Website:  rotarianactiongroupforpeace.org</a:t>
            </a:r>
          </a:p>
        </p:txBody>
      </p:sp>
    </p:spTree>
    <p:extLst>
      <p:ext uri="{BB962C8B-B14F-4D97-AF65-F5344CB8AC3E}">
        <p14:creationId xmlns:p14="http://schemas.microsoft.com/office/powerpoint/2010/main" xmlns="" val="4196111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Rotary Peace Centers Program Vision:  </a:t>
            </a:r>
            <a:endParaRPr lang="en-US" sz="3200" b="1" dirty="0"/>
          </a:p>
        </p:txBody>
      </p:sp>
      <p:sp>
        <p:nvSpPr>
          <p:cNvPr id="3" name="Content Placeholder 2"/>
          <p:cNvSpPr>
            <a:spLocks noGrp="1"/>
          </p:cNvSpPr>
          <p:nvPr>
            <p:ph idx="1"/>
          </p:nvPr>
        </p:nvSpPr>
        <p:spPr>
          <a:xfrm>
            <a:off x="533400" y="1752600"/>
            <a:ext cx="7965440" cy="2362200"/>
          </a:xfrm>
          <a:prstGeom prst="rect">
            <a:avLst/>
          </a:prstGeom>
        </p:spPr>
        <p:txBody>
          <a:bodyPr lIns="0" tIns="0" rIns="0" bIns="0"/>
          <a:lstStyle/>
          <a:p>
            <a:pPr marL="0" indent="0" algn="ctr">
              <a:spcAft>
                <a:spcPts val="300"/>
              </a:spcAft>
              <a:buNone/>
            </a:pPr>
            <a:r>
              <a:rPr lang="en-US" sz="2800" b="1" dirty="0" smtClean="0">
                <a:solidFill>
                  <a:schemeClr val="accent1"/>
                </a:solidFill>
                <a:latin typeface="Arial Narrow" pitchFamily="34" charset="0"/>
              </a:rPr>
              <a:t>The Rotary Peace Centers program has a vision of sustainable peace:  encompassing a network of </a:t>
            </a:r>
            <a:r>
              <a:rPr lang="en-US" sz="2800" b="1" dirty="0" err="1" smtClean="0">
                <a:solidFill>
                  <a:schemeClr val="accent1"/>
                </a:solidFill>
                <a:latin typeface="Arial Narrow" pitchFamily="34" charset="0"/>
              </a:rPr>
              <a:t>peacebuilders</a:t>
            </a:r>
            <a:r>
              <a:rPr lang="en-US" sz="2800" b="1" dirty="0" smtClean="0">
                <a:solidFill>
                  <a:schemeClr val="accent1"/>
                </a:solidFill>
                <a:latin typeface="Arial Narrow" pitchFamily="34" charset="0"/>
              </a:rPr>
              <a:t> and community leaders dedicated to preventing and resolving conflicts across the global community.  </a:t>
            </a:r>
            <a:endParaRPr lang="en-US" sz="2800" dirty="0">
              <a:solidFill>
                <a:srgbClr val="919295"/>
              </a:solidFill>
              <a:latin typeface="Arial Narrow" pitchFamily="34" charset="0"/>
            </a:endParaRPr>
          </a:p>
        </p:txBody>
      </p:sp>
      <p:pic>
        <p:nvPicPr>
          <p:cNvPr id="4" name="Picture 1" descr="Description: RPC horizontal bann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4419600"/>
            <a:ext cx="6181344" cy="79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2625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Peacebuilder</a:t>
            </a:r>
            <a:r>
              <a:rPr lang="en-US" sz="3200" b="1" dirty="0" smtClean="0"/>
              <a:t> Districts</a:t>
            </a:r>
            <a:endParaRPr lang="en-US" sz="3200" b="1" dirty="0"/>
          </a:p>
        </p:txBody>
      </p:sp>
      <p:sp>
        <p:nvSpPr>
          <p:cNvPr id="5" name="Text Box 5"/>
          <p:cNvSpPr txBox="1">
            <a:spLocks noChangeArrowheads="1"/>
          </p:cNvSpPr>
          <p:nvPr/>
        </p:nvSpPr>
        <p:spPr bwMode="auto">
          <a:xfrm>
            <a:off x="152400" y="1431925"/>
            <a:ext cx="5334000" cy="405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Tx/>
              <a:buChar char="•"/>
            </a:pPr>
            <a:r>
              <a:rPr lang="en-US" sz="2000" dirty="0">
                <a:latin typeface="Arial Narrow" pitchFamily="34" charset="0"/>
              </a:rPr>
              <a:t>Allocate a minimum of US$50,000 over two years from their District Designated Funds</a:t>
            </a:r>
          </a:p>
          <a:p>
            <a:pPr algn="l">
              <a:spcBef>
                <a:spcPct val="50000"/>
              </a:spcBef>
              <a:buFontTx/>
              <a:buChar char="•"/>
            </a:pPr>
            <a:r>
              <a:rPr lang="en-US" sz="2000" dirty="0">
                <a:latin typeface="Arial Narrow" pitchFamily="34" charset="0"/>
              </a:rPr>
              <a:t>Continue to donate US$25,000 a year in DDF to maintain </a:t>
            </a:r>
            <a:r>
              <a:rPr lang="en-US" sz="2000" dirty="0" err="1" smtClean="0">
                <a:latin typeface="Arial Narrow" pitchFamily="34" charset="0"/>
              </a:rPr>
              <a:t>Peacebuilder</a:t>
            </a:r>
            <a:r>
              <a:rPr lang="en-US" sz="2000" dirty="0" smtClean="0">
                <a:latin typeface="Arial Narrow" pitchFamily="34" charset="0"/>
              </a:rPr>
              <a:t> </a:t>
            </a:r>
            <a:r>
              <a:rPr lang="en-US" sz="2000" dirty="0">
                <a:latin typeface="Arial Narrow" pitchFamily="34" charset="0"/>
              </a:rPr>
              <a:t>Status </a:t>
            </a:r>
          </a:p>
          <a:p>
            <a:pPr algn="l">
              <a:spcBef>
                <a:spcPct val="50000"/>
              </a:spcBef>
              <a:buFontTx/>
              <a:buChar char="•"/>
            </a:pPr>
            <a:r>
              <a:rPr lang="en-US" sz="2000" dirty="0">
                <a:latin typeface="Arial Narrow" pitchFamily="34" charset="0"/>
              </a:rPr>
              <a:t>Receive specialized </a:t>
            </a:r>
            <a:r>
              <a:rPr lang="en-US" sz="2000" dirty="0" err="1">
                <a:latin typeface="Arial Narrow" pitchFamily="34" charset="0"/>
              </a:rPr>
              <a:t>Peacebuilder</a:t>
            </a:r>
            <a:r>
              <a:rPr lang="en-US" sz="2000" dirty="0">
                <a:latin typeface="Arial Narrow" pitchFamily="34" charset="0"/>
              </a:rPr>
              <a:t> District banner, peace pins and certificate as well as the opportunity to “adopt” a peace fellow</a:t>
            </a:r>
          </a:p>
          <a:p>
            <a:pPr algn="l">
              <a:spcBef>
                <a:spcPct val="50000"/>
              </a:spcBef>
              <a:buFontTx/>
              <a:buChar char="•"/>
            </a:pPr>
            <a:r>
              <a:rPr lang="en-US" sz="2000" dirty="0">
                <a:latin typeface="Arial Narrow" pitchFamily="34" charset="0"/>
              </a:rPr>
              <a:t>To become a </a:t>
            </a:r>
            <a:r>
              <a:rPr lang="en-US" sz="2000" dirty="0" err="1">
                <a:latin typeface="Arial Narrow" pitchFamily="34" charset="0"/>
              </a:rPr>
              <a:t>Peacebuilder</a:t>
            </a:r>
            <a:r>
              <a:rPr lang="en-US" sz="2000" dirty="0">
                <a:latin typeface="Arial Narrow" pitchFamily="34" charset="0"/>
              </a:rPr>
              <a:t> District contact the Rotary Peace Center </a:t>
            </a:r>
            <a:r>
              <a:rPr lang="en-US" sz="2000" dirty="0" smtClean="0">
                <a:latin typeface="Arial Narrow" pitchFamily="34" charset="0"/>
              </a:rPr>
              <a:t>Program Coordinator at kathleen.obrien@rotary.org</a:t>
            </a:r>
            <a:r>
              <a:rPr lang="en-US" sz="2000" dirty="0">
                <a:latin typeface="Arial Narrow" pitchFamily="34" charset="0"/>
              </a:rPr>
              <a:t>.</a:t>
            </a:r>
          </a:p>
          <a:p>
            <a:pPr algn="l">
              <a:spcBef>
                <a:spcPct val="50000"/>
              </a:spcBef>
            </a:pPr>
            <a:endParaRPr lang="en-US" sz="2000" dirty="0">
              <a:latin typeface="Arial Narrow" pitchFamily="34" charset="0"/>
            </a:endParaRPr>
          </a:p>
        </p:txBody>
      </p:sp>
      <p:pic>
        <p:nvPicPr>
          <p:cNvPr id="6" name="Picture 5" descr="PBBannerE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8799" y="1143000"/>
            <a:ext cx="3382963"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6111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Get more information about the program</a:t>
            </a:r>
            <a:endParaRPr lang="en-US" sz="3200" dirty="0"/>
          </a:p>
        </p:txBody>
      </p:sp>
      <p:sp>
        <p:nvSpPr>
          <p:cNvPr id="5" name="Content Placeholder 2"/>
          <p:cNvSpPr>
            <a:spLocks noGrp="1"/>
          </p:cNvSpPr>
          <p:nvPr>
            <p:ph idx="1"/>
          </p:nvPr>
        </p:nvSpPr>
        <p:spPr>
          <a:xfrm>
            <a:off x="275573" y="1828799"/>
            <a:ext cx="5134627" cy="3733801"/>
          </a:xfrm>
        </p:spPr>
        <p:txBody>
          <a:bodyPr>
            <a:normAutofit/>
          </a:bodyPr>
          <a:lstStyle/>
          <a:p>
            <a:r>
              <a:rPr lang="en-US" sz="2400" dirty="0">
                <a:latin typeface="Arial Narrow" pitchFamily="34" charset="0"/>
              </a:rPr>
              <a:t>Subscribe to the Peace Net Newsletter by </a:t>
            </a:r>
            <a:r>
              <a:rPr lang="en-US" sz="2400" dirty="0" smtClean="0">
                <a:latin typeface="Arial Narrow" pitchFamily="34" charset="0"/>
              </a:rPr>
              <a:t>registering with MyRotary.org, select Member News, select Newsletters, and then check the box for Peace Net</a:t>
            </a:r>
          </a:p>
          <a:p>
            <a:r>
              <a:rPr lang="en-US" sz="2400" dirty="0" smtClean="0">
                <a:latin typeface="Arial Narrow" pitchFamily="34" charset="0"/>
              </a:rPr>
              <a:t>Visit </a:t>
            </a:r>
            <a:r>
              <a:rPr lang="en-US" sz="2000" dirty="0" smtClean="0">
                <a:latin typeface="Arial Narrow" pitchFamily="34" charset="0"/>
                <a:hlinkClick r:id="rId3"/>
              </a:rPr>
              <a:t>www.rotary.org/en/peace-fellowships</a:t>
            </a:r>
            <a:endParaRPr lang="en-US" sz="2400" dirty="0">
              <a:latin typeface="Arial Narrow" pitchFamily="34" charset="0"/>
            </a:endParaRPr>
          </a:p>
          <a:p>
            <a:r>
              <a:rPr lang="en-US" sz="2400" dirty="0" smtClean="0">
                <a:latin typeface="Arial Narrow" pitchFamily="34" charset="0"/>
              </a:rPr>
              <a:t>Rotary </a:t>
            </a:r>
            <a:r>
              <a:rPr lang="en-US" sz="2400" dirty="0">
                <a:latin typeface="Arial Narrow" pitchFamily="34" charset="0"/>
              </a:rPr>
              <a:t>Peace Centers videos on </a:t>
            </a:r>
            <a:r>
              <a:rPr lang="en-US" sz="2400" dirty="0" err="1" smtClean="0">
                <a:latin typeface="Arial Narrow" pitchFamily="34" charset="0"/>
              </a:rPr>
              <a:t>Vimeo</a:t>
            </a:r>
            <a:r>
              <a:rPr lang="en-US" sz="2400" dirty="0" smtClean="0">
                <a:latin typeface="Arial Narrow" pitchFamily="34" charset="0"/>
              </a:rPr>
              <a:t> and </a:t>
            </a:r>
            <a:r>
              <a:rPr lang="en-US" sz="2400" dirty="0">
                <a:latin typeface="Arial Narrow" pitchFamily="34" charset="0"/>
              </a:rPr>
              <a:t>the Rotary web </a:t>
            </a:r>
            <a:r>
              <a:rPr lang="en-US" sz="2400" dirty="0" smtClean="0">
                <a:latin typeface="Arial Narrow" pitchFamily="34" charset="0"/>
              </a:rPr>
              <a:t>site</a:t>
            </a:r>
          </a:p>
          <a:p>
            <a:r>
              <a:rPr lang="en-US" sz="2400" dirty="0" smtClean="0">
                <a:latin typeface="Arial Narrow" pitchFamily="34" charset="0"/>
              </a:rPr>
              <a:t>“Like” the Rotary Peace Centers on </a:t>
            </a:r>
            <a:r>
              <a:rPr lang="en-US" sz="2400" dirty="0" smtClean="0">
                <a:latin typeface="Arial Narrow" pitchFamily="34" charset="0"/>
                <a:hlinkClick r:id="rId4"/>
              </a:rPr>
              <a:t>www.facebook.com/rotarycenters</a:t>
            </a:r>
            <a:endParaRPr lang="en-US" sz="2400" dirty="0" smtClean="0">
              <a:latin typeface="Arial Narrow" pitchFamily="34" charset="0"/>
            </a:endParaRPr>
          </a:p>
        </p:txBody>
      </p:sp>
      <p:pic>
        <p:nvPicPr>
          <p:cNvPr id="6"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86400" y="1828800"/>
            <a:ext cx="3449637"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4552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a:t>
            </a:r>
            <a:endParaRPr lang="en-US" sz="3200" dirty="0"/>
          </a:p>
        </p:txBody>
      </p:sp>
      <p:sp>
        <p:nvSpPr>
          <p:cNvPr id="7" name="TextBox 6"/>
          <p:cNvSpPr txBox="1"/>
          <p:nvPr/>
        </p:nvSpPr>
        <p:spPr>
          <a:xfrm>
            <a:off x="3886200" y="1219200"/>
            <a:ext cx="4800600" cy="1661993"/>
          </a:xfrm>
          <a:prstGeom prst="rect">
            <a:avLst/>
          </a:prstGeom>
          <a:noFill/>
        </p:spPr>
        <p:txBody>
          <a:bodyPr wrap="square" rtlCol="0">
            <a:spAutoFit/>
          </a:bodyPr>
          <a:lstStyle/>
          <a:p>
            <a:pPr algn="r"/>
            <a:r>
              <a:rPr lang="en-US" sz="1700" dirty="0" smtClean="0">
                <a:solidFill>
                  <a:schemeClr val="tx2"/>
                </a:solidFill>
                <a:latin typeface="Arial Narrow" pitchFamily="34" charset="0"/>
              </a:rPr>
              <a:t>For information about recruitment or promotional questions, please contact Kat O’Brien, </a:t>
            </a:r>
            <a:r>
              <a:rPr lang="en-US" sz="1700" dirty="0" smtClean="0">
                <a:solidFill>
                  <a:schemeClr val="tx2"/>
                </a:solidFill>
                <a:latin typeface="Arial Narrow" pitchFamily="34" charset="0"/>
                <a:hlinkClick r:id="rId3"/>
              </a:rPr>
              <a:t>kathleen.obrien@rotary.org</a:t>
            </a:r>
            <a:endParaRPr lang="en-US" sz="1700" dirty="0" smtClean="0">
              <a:solidFill>
                <a:schemeClr val="tx2"/>
              </a:solidFill>
              <a:latin typeface="Arial Narrow" pitchFamily="34" charset="0"/>
            </a:endParaRPr>
          </a:p>
          <a:p>
            <a:pPr algn="r"/>
            <a:endParaRPr lang="en-US" sz="1700" dirty="0">
              <a:solidFill>
                <a:schemeClr val="tx2"/>
              </a:solidFill>
              <a:latin typeface="Arial Narrow" pitchFamily="34" charset="0"/>
            </a:endParaRPr>
          </a:p>
          <a:p>
            <a:pPr algn="r"/>
            <a:r>
              <a:rPr lang="en-US" sz="1700" dirty="0" smtClean="0">
                <a:solidFill>
                  <a:schemeClr val="tx2"/>
                </a:solidFill>
                <a:latin typeface="Arial Narrow" pitchFamily="34" charset="0"/>
              </a:rPr>
              <a:t>For general information, please contact </a:t>
            </a:r>
            <a:r>
              <a:rPr lang="en-US" sz="1700" dirty="0" smtClean="0">
                <a:solidFill>
                  <a:schemeClr val="tx2"/>
                </a:solidFill>
                <a:latin typeface="Arial Narrow" pitchFamily="34" charset="0"/>
                <a:hlinkClick r:id="rId4"/>
              </a:rPr>
              <a:t>rotarypeacecenters@rotary.org</a:t>
            </a:r>
            <a:r>
              <a:rPr lang="en-US" sz="1700" dirty="0" smtClean="0">
                <a:solidFill>
                  <a:schemeClr val="tx2"/>
                </a:solidFill>
                <a:latin typeface="Arial Narrow" pitchFamily="34" charset="0"/>
              </a:rPr>
              <a:t> </a:t>
            </a:r>
            <a:endParaRPr lang="en-US" sz="1700" dirty="0">
              <a:solidFill>
                <a:schemeClr val="tx2"/>
              </a:solidFill>
              <a:latin typeface="Arial Narrow" pitchFamily="34" charset="0"/>
            </a:endParaRPr>
          </a:p>
        </p:txBody>
      </p:sp>
      <p:pic>
        <p:nvPicPr>
          <p:cNvPr id="8" name="Content Placeholder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5573" y="2692837"/>
            <a:ext cx="5162764" cy="3429000"/>
          </a:xfrm>
          <a:prstGeom prst="rect">
            <a:avLst/>
          </a:prstGeom>
        </p:spPr>
      </p:pic>
    </p:spTree>
    <p:extLst>
      <p:ext uri="{BB962C8B-B14F-4D97-AF65-F5344CB8AC3E}">
        <p14:creationId xmlns:p14="http://schemas.microsoft.com/office/powerpoint/2010/main" xmlns="" val="2550648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087" y="152400"/>
            <a:ext cx="8229600" cy="1143000"/>
          </a:xfrm>
          <a:prstGeom prst="rect">
            <a:avLst/>
          </a:prstGeom>
        </p:spPr>
        <p:txBody>
          <a:bodyPr lIns="0" tIns="0" rIns="0" bIns="0" anchor="ctr" anchorCtr="0">
            <a:normAutofit/>
          </a:bodyPr>
          <a:lstStyle>
            <a:lvl1pPr algn="l" defTabSz="457200" rtl="0" eaLnBrk="1" latinLnBrk="0" hangingPunct="1">
              <a:spcBef>
                <a:spcPct val="0"/>
              </a:spcBef>
              <a:buNone/>
              <a:defRPr sz="1800" kern="1200">
                <a:solidFill>
                  <a:schemeClr val="bg1"/>
                </a:solidFill>
                <a:latin typeface="Arial Narrow"/>
                <a:ea typeface="+mj-ea"/>
                <a:cs typeface="Arial Narrow"/>
              </a:defRPr>
            </a:lvl1pPr>
          </a:lstStyle>
          <a:p>
            <a:r>
              <a:rPr lang="en-US" sz="3200" b="1" dirty="0" smtClean="0">
                <a:latin typeface="Arial Narrow" pitchFamily="34" charset="0"/>
              </a:rPr>
              <a:t>Rotary Peace Centers Mission</a:t>
            </a:r>
            <a:endParaRPr lang="en-US" sz="3200" b="1" dirty="0">
              <a:latin typeface="Arial Narrow" pitchFamily="34" charset="0"/>
            </a:endParaRPr>
          </a:p>
        </p:txBody>
      </p:sp>
      <p:sp>
        <p:nvSpPr>
          <p:cNvPr id="9" name="TextBox 8"/>
          <p:cNvSpPr txBox="1"/>
          <p:nvPr/>
        </p:nvSpPr>
        <p:spPr>
          <a:xfrm>
            <a:off x="777158" y="2845307"/>
            <a:ext cx="1905000" cy="461665"/>
          </a:xfrm>
          <a:prstGeom prst="rect">
            <a:avLst/>
          </a:prstGeom>
          <a:noFill/>
        </p:spPr>
        <p:txBody>
          <a:bodyPr wrap="square" rtlCol="0">
            <a:spAutoFit/>
          </a:bodyPr>
          <a:lstStyle/>
          <a:p>
            <a:pPr algn="ctr"/>
            <a:r>
              <a:rPr lang="en-US" sz="2400" b="1" dirty="0" smtClean="0">
                <a:solidFill>
                  <a:schemeClr val="tx2"/>
                </a:solidFill>
                <a:latin typeface="Arial Narrow" pitchFamily="34" charset="0"/>
              </a:rPr>
              <a:t>EMPOWER</a:t>
            </a:r>
            <a:endParaRPr lang="en-US" sz="2400" b="1" dirty="0">
              <a:solidFill>
                <a:schemeClr val="tx2"/>
              </a:solidFill>
              <a:latin typeface="Arial Narrow" pitchFamily="34" charset="0"/>
            </a:endParaRPr>
          </a:p>
        </p:txBody>
      </p:sp>
      <p:sp>
        <p:nvSpPr>
          <p:cNvPr id="10" name="TextBox 9"/>
          <p:cNvSpPr txBox="1"/>
          <p:nvPr/>
        </p:nvSpPr>
        <p:spPr>
          <a:xfrm>
            <a:off x="3200400" y="4267200"/>
            <a:ext cx="2809875" cy="461665"/>
          </a:xfrm>
          <a:prstGeom prst="rect">
            <a:avLst/>
          </a:prstGeom>
          <a:noFill/>
        </p:spPr>
        <p:txBody>
          <a:bodyPr wrap="square" rtlCol="0">
            <a:spAutoFit/>
          </a:bodyPr>
          <a:lstStyle/>
          <a:p>
            <a:pPr algn="ctr"/>
            <a:r>
              <a:rPr lang="en-US" sz="2400" b="1" dirty="0" smtClean="0">
                <a:solidFill>
                  <a:schemeClr val="tx2"/>
                </a:solidFill>
                <a:latin typeface="Arial Narrow" pitchFamily="34" charset="0"/>
              </a:rPr>
              <a:t>GLOBAL IMPACT</a:t>
            </a:r>
            <a:endParaRPr lang="en-US" sz="2400" b="1" dirty="0">
              <a:solidFill>
                <a:schemeClr val="tx2"/>
              </a:solidFill>
              <a:latin typeface="Arial Narrow" pitchFamily="34" charset="0"/>
            </a:endParaRPr>
          </a:p>
        </p:txBody>
      </p:sp>
      <p:sp>
        <p:nvSpPr>
          <p:cNvPr id="11" name="TextBox 10"/>
          <p:cNvSpPr txBox="1"/>
          <p:nvPr/>
        </p:nvSpPr>
        <p:spPr>
          <a:xfrm>
            <a:off x="6272945" y="2845308"/>
            <a:ext cx="2311834" cy="461665"/>
          </a:xfrm>
          <a:prstGeom prst="rect">
            <a:avLst/>
          </a:prstGeom>
          <a:noFill/>
        </p:spPr>
        <p:txBody>
          <a:bodyPr wrap="square" rtlCol="0">
            <a:spAutoFit/>
          </a:bodyPr>
          <a:lstStyle/>
          <a:p>
            <a:pPr algn="ctr"/>
            <a:r>
              <a:rPr lang="en-US" sz="2400" b="1" dirty="0" smtClean="0">
                <a:solidFill>
                  <a:schemeClr val="tx2"/>
                </a:solidFill>
                <a:latin typeface="Arial Narrow" pitchFamily="34" charset="0"/>
              </a:rPr>
              <a:t>BE A CATALYST</a:t>
            </a:r>
          </a:p>
        </p:txBody>
      </p:sp>
      <p:sp>
        <p:nvSpPr>
          <p:cNvPr id="12" name="TextBox 11"/>
          <p:cNvSpPr txBox="1"/>
          <p:nvPr/>
        </p:nvSpPr>
        <p:spPr>
          <a:xfrm>
            <a:off x="6217803" y="5611201"/>
            <a:ext cx="2366963" cy="461665"/>
          </a:xfrm>
          <a:prstGeom prst="rect">
            <a:avLst/>
          </a:prstGeom>
          <a:noFill/>
        </p:spPr>
        <p:txBody>
          <a:bodyPr wrap="square" rtlCol="0">
            <a:spAutoFit/>
          </a:bodyPr>
          <a:lstStyle/>
          <a:p>
            <a:pPr algn="ctr"/>
            <a:r>
              <a:rPr lang="en-US" sz="2400" b="1" dirty="0" smtClean="0">
                <a:solidFill>
                  <a:schemeClr val="tx2"/>
                </a:solidFill>
                <a:latin typeface="Arial Narrow" pitchFamily="34" charset="0"/>
              </a:rPr>
              <a:t>BUILD CAPACITY</a:t>
            </a:r>
            <a:endParaRPr lang="en-US" sz="2400" b="1" dirty="0">
              <a:solidFill>
                <a:schemeClr val="tx2"/>
              </a:solidFill>
              <a:latin typeface="Arial Narrow" pitchFamily="34" charset="0"/>
            </a:endParaRPr>
          </a:p>
        </p:txBody>
      </p:sp>
      <p:sp>
        <p:nvSpPr>
          <p:cNvPr id="13" name="TextBox 12"/>
          <p:cNvSpPr txBox="1"/>
          <p:nvPr/>
        </p:nvSpPr>
        <p:spPr>
          <a:xfrm flipH="1">
            <a:off x="301101" y="5499407"/>
            <a:ext cx="2857113" cy="461665"/>
          </a:xfrm>
          <a:prstGeom prst="rect">
            <a:avLst/>
          </a:prstGeom>
          <a:noFill/>
        </p:spPr>
        <p:txBody>
          <a:bodyPr wrap="square" rtlCol="0">
            <a:spAutoFit/>
          </a:bodyPr>
          <a:lstStyle/>
          <a:p>
            <a:pPr algn="ctr"/>
            <a:r>
              <a:rPr lang="en-US" sz="2400" b="1" dirty="0" smtClean="0">
                <a:solidFill>
                  <a:schemeClr val="tx2"/>
                </a:solidFill>
                <a:latin typeface="Arial Narrow" pitchFamily="34" charset="0"/>
              </a:rPr>
              <a:t>ACADEMIC TRAINING</a:t>
            </a:r>
            <a:endParaRPr lang="en-US" sz="2400" b="1" dirty="0">
              <a:solidFill>
                <a:schemeClr val="tx2"/>
              </a:solidFill>
              <a:latin typeface="Arial Narrow" pitchFamily="34" charset="0"/>
            </a:endParaRPr>
          </a:p>
        </p:txBody>
      </p:sp>
      <p:pic>
        <p:nvPicPr>
          <p:cNvPr id="14" name="Content Placeholder 3"/>
          <p:cNvPicPr>
            <a:picLocks noGrp="1" noChangeAspect="1"/>
          </p:cNvPicPr>
          <p:nvPr>
            <p:ph idx="1"/>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3569017" y="2697374"/>
            <a:ext cx="2072640" cy="1554480"/>
          </a:xfrm>
        </p:spPr>
      </p:pic>
      <p:pic>
        <p:nvPicPr>
          <p:cNvPr id="16"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2542" y="1295399"/>
            <a:ext cx="2072640" cy="1554480"/>
          </a:xfrm>
          <a:prstGeom prst="rect">
            <a:avLst/>
          </a:prstGeom>
        </p:spPr>
      </p:pic>
      <p:pic>
        <p:nvPicPr>
          <p:cNvPr id="17" name="Picture 2" descr="_DSC0681"/>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1168"/>
          <a:stretch/>
        </p:blipFill>
        <p:spPr bwMode="auto">
          <a:xfrm>
            <a:off x="554850" y="1280159"/>
            <a:ext cx="2319132" cy="1554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17803" y="4056721"/>
            <a:ext cx="2310870" cy="1554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C:\Users\OBrienK\Desktop\Chula\DSCN0921.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93337" y="3944927"/>
            <a:ext cx="2072640" cy="1554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0880365"/>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Rotary Peace Centers</a:t>
            </a:r>
            <a:endParaRPr lang="en-US" sz="3200" b="1" dirty="0"/>
          </a:p>
        </p:txBody>
      </p:sp>
      <p:sp>
        <p:nvSpPr>
          <p:cNvPr id="3" name="Content Placeholder 2"/>
          <p:cNvSpPr>
            <a:spLocks noGrp="1"/>
          </p:cNvSpPr>
          <p:nvPr>
            <p:ph idx="1"/>
          </p:nvPr>
        </p:nvSpPr>
        <p:spPr>
          <a:xfrm>
            <a:off x="416560" y="1295400"/>
            <a:ext cx="7965440" cy="4419600"/>
          </a:xfrm>
          <a:prstGeom prst="rect">
            <a:avLst/>
          </a:prstGeom>
        </p:spPr>
        <p:txBody>
          <a:bodyPr lIns="0" tIns="0" rIns="0" bIns="0"/>
          <a:lstStyle/>
          <a:p>
            <a:pPr marL="0" indent="0">
              <a:spcAft>
                <a:spcPts val="300"/>
              </a:spcAft>
              <a:buNone/>
            </a:pPr>
            <a:r>
              <a:rPr lang="en-US" sz="1600" b="1" dirty="0" smtClean="0">
                <a:solidFill>
                  <a:schemeClr val="accent1"/>
                </a:solidFill>
                <a:latin typeface="Georgia"/>
                <a:cs typeface="Georgia"/>
              </a:rPr>
              <a:t>Head</a:t>
            </a:r>
            <a:endParaRPr lang="en-US" sz="1600" b="1" u="sng" dirty="0" smtClean="0">
              <a:solidFill>
                <a:schemeClr val="accent1"/>
              </a:solidFill>
              <a:latin typeface="Georgia"/>
              <a:cs typeface="Georgia"/>
            </a:endParaRPr>
          </a:p>
          <a:p>
            <a:pPr marL="339725" indent="-225425">
              <a:spcAft>
                <a:spcPts val="900"/>
              </a:spcAft>
              <a:buClr>
                <a:schemeClr val="accent1"/>
              </a:buClr>
              <a:buSzPct val="125000"/>
              <a:buFont typeface="Wingdings" charset="2"/>
              <a:buChar char="§"/>
            </a:pPr>
            <a:r>
              <a:rPr lang="en-US" sz="1700" dirty="0" smtClean="0">
                <a:solidFill>
                  <a:srgbClr val="919295"/>
                </a:solidFill>
                <a:latin typeface="Georgia"/>
                <a:cs typeface="Georgia"/>
              </a:rPr>
              <a:t>Bullets</a:t>
            </a:r>
            <a:endParaRPr lang="en-US" sz="1700" dirty="0">
              <a:solidFill>
                <a:srgbClr val="919295"/>
              </a:solidFill>
              <a:latin typeface="Georgia"/>
              <a:cs typeface="Georgia"/>
            </a:endParaRPr>
          </a:p>
          <a:p>
            <a:pPr marL="285750" indent="-285750">
              <a:buFont typeface="Arial"/>
              <a:buChar char="•"/>
            </a:pPr>
            <a:endParaRPr lang="en-US" sz="1600" dirty="0" smtClean="0">
              <a:solidFill>
                <a:srgbClr val="58585A"/>
              </a:solidFill>
              <a:latin typeface="Georgia"/>
              <a:cs typeface="Georgia"/>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xmlns="" val="0"/>
              </a:ext>
            </a:extLst>
          </a:blip>
          <a:srcRect l="7383" t="20208" r="2814" b="12223"/>
          <a:stretch/>
        </p:blipFill>
        <p:spPr>
          <a:xfrm>
            <a:off x="380999" y="1280158"/>
            <a:ext cx="8211623" cy="4633913"/>
          </a:xfrm>
          <a:prstGeom prst="rect">
            <a:avLst/>
          </a:prstGeom>
        </p:spPr>
      </p:pic>
    </p:spTree>
    <p:extLst>
      <p:ext uri="{BB962C8B-B14F-4D97-AF65-F5344CB8AC3E}">
        <p14:creationId xmlns:p14="http://schemas.microsoft.com/office/powerpoint/2010/main" xmlns="" val="2003905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Two Options for Study</a:t>
            </a:r>
            <a:endParaRPr lang="en-US" sz="3200" b="1" dirty="0"/>
          </a:p>
        </p:txBody>
      </p:sp>
      <p:sp>
        <p:nvSpPr>
          <p:cNvPr id="4" name="Content Placeholder 2"/>
          <p:cNvSpPr txBox="1">
            <a:spLocks/>
          </p:cNvSpPr>
          <p:nvPr/>
        </p:nvSpPr>
        <p:spPr>
          <a:xfrm>
            <a:off x="4495800" y="1752600"/>
            <a:ext cx="4267200" cy="4373563"/>
          </a:xfrm>
          <a:prstGeom prst="rect">
            <a:avLst/>
          </a:prstGeom>
        </p:spPr>
        <p:txBody>
          <a:bodyPr>
            <a:normAutofit/>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dirty="0" smtClean="0">
                <a:latin typeface="Arial Narrow" pitchFamily="34" charset="0"/>
              </a:rPr>
              <a:t>Professional Development Certificate</a:t>
            </a:r>
          </a:p>
          <a:p>
            <a:pPr marL="0" indent="0" algn="ctr">
              <a:buFont typeface="Arial"/>
              <a:buNone/>
            </a:pPr>
            <a:r>
              <a:rPr lang="en-US" sz="2400" dirty="0" smtClean="0">
                <a:latin typeface="Arial Narrow" pitchFamily="34" charset="0"/>
              </a:rPr>
              <a:t>“Strengthening the leaders of today”</a:t>
            </a:r>
          </a:p>
          <a:p>
            <a:pPr marL="0" indent="0">
              <a:buFont typeface="Arial"/>
              <a:buNone/>
            </a:pPr>
            <a:endParaRPr lang="en-US" sz="2400" dirty="0" smtClean="0">
              <a:latin typeface="Arial Narrow" pitchFamily="34" charset="0"/>
            </a:endParaRPr>
          </a:p>
          <a:p>
            <a:endParaRPr lang="en-US" sz="2400" dirty="0">
              <a:latin typeface="Arial Narrow" pitchFamily="34" charset="0"/>
            </a:endParaRPr>
          </a:p>
        </p:txBody>
      </p:sp>
      <p:sp>
        <p:nvSpPr>
          <p:cNvPr id="5" name="Content Placeholder 2"/>
          <p:cNvSpPr txBox="1">
            <a:spLocks/>
          </p:cNvSpPr>
          <p:nvPr/>
        </p:nvSpPr>
        <p:spPr>
          <a:xfrm>
            <a:off x="609600" y="17526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atin typeface="Arial Narrow" pitchFamily="34" charset="0"/>
              </a:rPr>
              <a:t>Master’s Degree</a:t>
            </a:r>
          </a:p>
          <a:p>
            <a:pPr marL="0" indent="0" algn="ctr">
              <a:buFont typeface="Arial" pitchFamily="34" charset="0"/>
              <a:buNone/>
            </a:pPr>
            <a:r>
              <a:rPr lang="en-US" sz="2400" dirty="0" smtClean="0">
                <a:latin typeface="Arial Narrow" pitchFamily="34" charset="0"/>
              </a:rPr>
              <a:t>“Building the leaders of tomorrow”</a:t>
            </a:r>
          </a:p>
          <a:p>
            <a:pPr marL="0" indent="0">
              <a:buNone/>
            </a:pPr>
            <a:endParaRPr lang="en-US" sz="2400" dirty="0">
              <a:latin typeface="Arial Narrow" pitchFamily="34" charset="0"/>
            </a:endParaRP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9591" y="3506055"/>
            <a:ext cx="4123275" cy="2743200"/>
          </a:xfrm>
          <a:prstGeom prst="rect">
            <a:avLst/>
          </a:prstGeom>
        </p:spPr>
      </p:pic>
    </p:spTree>
    <p:extLst>
      <p:ext uri="{BB962C8B-B14F-4D97-AF65-F5344CB8AC3E}">
        <p14:creationId xmlns:p14="http://schemas.microsoft.com/office/powerpoint/2010/main" xmlns="" val="2003905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Master’s Degree</a:t>
            </a:r>
            <a:endParaRPr lang="en-US" sz="3200" b="1" dirty="0"/>
          </a:p>
        </p:txBody>
      </p:sp>
      <p:sp>
        <p:nvSpPr>
          <p:cNvPr id="5" name="Content Placeholder 2"/>
          <p:cNvSpPr txBox="1">
            <a:spLocks/>
          </p:cNvSpPr>
          <p:nvPr/>
        </p:nvSpPr>
        <p:spPr>
          <a:xfrm>
            <a:off x="1668035" y="4267200"/>
            <a:ext cx="5700712"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latin typeface="Arial Narrow" pitchFamily="34" charset="0"/>
              </a:rPr>
              <a:t>Five centers at six universities</a:t>
            </a:r>
          </a:p>
          <a:p>
            <a:pPr marL="0" indent="0" algn="ctr">
              <a:buFont typeface="Arial" pitchFamily="34" charset="0"/>
              <a:buNone/>
            </a:pPr>
            <a:r>
              <a:rPr lang="en-US" sz="2400" dirty="0" smtClean="0">
                <a:latin typeface="Arial Narrow" pitchFamily="34" charset="0"/>
              </a:rPr>
              <a:t>Fifteen to 24 month course</a:t>
            </a:r>
          </a:p>
          <a:p>
            <a:pPr marL="0" indent="0" algn="ctr">
              <a:buFont typeface="Arial" pitchFamily="34" charset="0"/>
              <a:buNone/>
            </a:pPr>
            <a:r>
              <a:rPr lang="en-US" sz="2400" dirty="0" smtClean="0">
                <a:latin typeface="Arial Narrow" pitchFamily="34" charset="0"/>
              </a:rPr>
              <a:t>Ten new fellows at each center every yea</a:t>
            </a:r>
            <a:r>
              <a:rPr lang="en-US" sz="2400" b="1" dirty="0" smtClean="0">
                <a:latin typeface="Arial Narrow" pitchFamily="34" charset="0"/>
              </a:rPr>
              <a:t>r</a:t>
            </a:r>
            <a:endParaRPr lang="en-US" sz="2400" dirty="0" smtClean="0">
              <a:latin typeface="Arial Narrow" pitchFamily="34" charset="0"/>
            </a:endParaRPr>
          </a:p>
          <a:p>
            <a:pPr marL="0" indent="0">
              <a:buNone/>
            </a:pPr>
            <a:endParaRPr lang="en-US" sz="2400" dirty="0">
              <a:latin typeface="Arial Narrow" pitchFamily="34" charset="0"/>
            </a:endParaRPr>
          </a:p>
        </p:txBody>
      </p:sp>
      <p:pic>
        <p:nvPicPr>
          <p:cNvPr id="6" name="Picture 9" descr="U-huset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1" y="2177256"/>
            <a:ext cx="2504661"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Berkeley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5573" y="2210256"/>
            <a:ext cx="2625328"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icu fad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00401" y="2210256"/>
            <a:ext cx="2635981"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3905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Structure of the Master’s Program</a:t>
            </a:r>
            <a:endParaRPr lang="en-US" sz="3200" b="1" dirty="0"/>
          </a:p>
        </p:txBody>
      </p:sp>
      <p:pic>
        <p:nvPicPr>
          <p:cNvPr id="4" name="Picture 6" descr="Chula discussion outside vertica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0" y="1447799"/>
            <a:ext cx="2852738" cy="38020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32685" y="2367023"/>
            <a:ext cx="5682315" cy="1963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latin typeface="Arial Narrow" pitchFamily="34" charset="0"/>
              </a:rPr>
              <a:t>Core courses in peace and conflict resolution</a:t>
            </a:r>
          </a:p>
          <a:p>
            <a:pPr marL="0" indent="0" algn="ctr">
              <a:buNone/>
            </a:pPr>
            <a:r>
              <a:rPr lang="en-US" sz="2400" dirty="0" smtClean="0">
                <a:latin typeface="Arial Narrow" pitchFamily="34" charset="0"/>
              </a:rPr>
              <a:t>Specialized courses and research</a:t>
            </a:r>
          </a:p>
          <a:p>
            <a:pPr marL="0" indent="0" algn="ctr">
              <a:buNone/>
            </a:pPr>
            <a:r>
              <a:rPr lang="en-US" sz="2400" dirty="0" smtClean="0">
                <a:latin typeface="Arial Narrow" pitchFamily="34" charset="0"/>
              </a:rPr>
              <a:t>Applied field experience (AFE)</a:t>
            </a:r>
          </a:p>
          <a:p>
            <a:pPr marL="0" indent="0" algn="ctr">
              <a:buNone/>
            </a:pPr>
            <a:r>
              <a:rPr lang="en-US" sz="2400" dirty="0" smtClean="0">
                <a:latin typeface="Arial Narrow" pitchFamily="34" charset="0"/>
              </a:rPr>
              <a:t>Annual peace </a:t>
            </a:r>
            <a:r>
              <a:rPr lang="en-US" sz="2400" dirty="0">
                <a:latin typeface="Arial Narrow" pitchFamily="34" charset="0"/>
              </a:rPr>
              <a:t>s</a:t>
            </a:r>
            <a:r>
              <a:rPr lang="en-US" sz="2400" dirty="0" smtClean="0">
                <a:latin typeface="Arial Narrow" pitchFamily="34" charset="0"/>
              </a:rPr>
              <a:t>eminar</a:t>
            </a:r>
          </a:p>
          <a:p>
            <a:pPr marL="0" indent="0">
              <a:buNone/>
            </a:pPr>
            <a:endParaRPr lang="en-US" sz="2400" dirty="0">
              <a:latin typeface="Arial Narrow" pitchFamily="34" charset="0"/>
            </a:endParaRPr>
          </a:p>
        </p:txBody>
      </p:sp>
    </p:spTree>
    <p:extLst>
      <p:ext uri="{BB962C8B-B14F-4D97-AF65-F5344CB8AC3E}">
        <p14:creationId xmlns:p14="http://schemas.microsoft.com/office/powerpoint/2010/main" xmlns="" val="2003905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Narrow" pitchFamily="34" charset="0"/>
              </a:rPr>
              <a:t>Professional Development Certificate</a:t>
            </a:r>
            <a:endParaRPr lang="en-US" sz="3200" b="1" dirty="0">
              <a:latin typeface="Arial Narrow" pitchFamily="34" charset="0"/>
            </a:endParaRPr>
          </a:p>
        </p:txBody>
      </p:sp>
      <p:sp>
        <p:nvSpPr>
          <p:cNvPr id="5" name="Content Placeholder 2"/>
          <p:cNvSpPr txBox="1">
            <a:spLocks/>
          </p:cNvSpPr>
          <p:nvPr/>
        </p:nvSpPr>
        <p:spPr>
          <a:xfrm>
            <a:off x="2514600" y="4463059"/>
            <a:ext cx="4419600" cy="18628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latin typeface="Arial Narrow" pitchFamily="34" charset="0"/>
              </a:rPr>
              <a:t>One center</a:t>
            </a:r>
          </a:p>
          <a:p>
            <a:pPr marL="0" indent="0" algn="ctr">
              <a:buFont typeface="Arial" pitchFamily="34" charset="0"/>
              <a:buNone/>
            </a:pPr>
            <a:r>
              <a:rPr lang="en-US" sz="2400" dirty="0" smtClean="0">
                <a:latin typeface="Arial Narrow" pitchFamily="34" charset="0"/>
              </a:rPr>
              <a:t>Three month course</a:t>
            </a:r>
          </a:p>
          <a:p>
            <a:pPr marL="0" indent="0" algn="ctr">
              <a:buFont typeface="Arial" pitchFamily="34" charset="0"/>
              <a:buNone/>
            </a:pPr>
            <a:r>
              <a:rPr lang="en-US" sz="2400" dirty="0" smtClean="0">
                <a:latin typeface="Arial Narrow" pitchFamily="34" charset="0"/>
              </a:rPr>
              <a:t>Two sessions per year</a:t>
            </a:r>
          </a:p>
          <a:p>
            <a:pPr marL="0" indent="0" algn="ctr">
              <a:buFont typeface="Arial" pitchFamily="34" charset="0"/>
              <a:buNone/>
            </a:pPr>
            <a:r>
              <a:rPr lang="en-US" sz="2400" dirty="0" smtClean="0">
                <a:latin typeface="Arial Narrow" pitchFamily="34" charset="0"/>
              </a:rPr>
              <a:t>Up to 25 fellows in each session</a:t>
            </a:r>
          </a:p>
          <a:p>
            <a:pPr marL="0" indent="0">
              <a:buNone/>
            </a:pPr>
            <a:endParaRPr lang="en-US" sz="2400" dirty="0">
              <a:latin typeface="Arial Narrow" pitchFamily="34" charset="0"/>
            </a:endParaRPr>
          </a:p>
        </p:txBody>
      </p:sp>
      <p:pic>
        <p:nvPicPr>
          <p:cNvPr id="6" name="Picture 3" descr="hhhh (10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62200" y="1219200"/>
            <a:ext cx="4724400" cy="314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5866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Structure of the Certificate Program</a:t>
            </a:r>
            <a:endParaRPr lang="en-US" sz="3200" b="1" dirty="0"/>
          </a:p>
        </p:txBody>
      </p:sp>
      <p:sp>
        <p:nvSpPr>
          <p:cNvPr id="5" name="Content Placeholder 2"/>
          <p:cNvSpPr txBox="1">
            <a:spLocks/>
          </p:cNvSpPr>
          <p:nvPr/>
        </p:nvSpPr>
        <p:spPr>
          <a:xfrm>
            <a:off x="4399007" y="2590800"/>
            <a:ext cx="4764043" cy="1752599"/>
          </a:xfrm>
          <a:prstGeom prst="rect">
            <a:avLst/>
          </a:prstGeom>
        </p:spPr>
        <p:txBody>
          <a:bodyPr>
            <a:normAutofit/>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Arial Narrow" pitchFamily="34" charset="0"/>
              </a:rPr>
              <a:t>Eight weeks of foundational instruction in the classroom</a:t>
            </a:r>
          </a:p>
          <a:p>
            <a:pPr marL="0" indent="0">
              <a:buNone/>
            </a:pPr>
            <a:r>
              <a:rPr lang="en-US" sz="2400" dirty="0" smtClean="0">
                <a:latin typeface="Arial Narrow" pitchFamily="34" charset="0"/>
              </a:rPr>
              <a:t>On-site fieldwork in for 2 to 3 weeks</a:t>
            </a:r>
          </a:p>
          <a:p>
            <a:pPr marL="0" indent="0">
              <a:buFont typeface="Arial"/>
              <a:buNone/>
            </a:pPr>
            <a:endParaRPr lang="en-US" sz="2400" dirty="0" smtClean="0">
              <a:latin typeface="Arial Narrow" pitchFamily="34" charset="0"/>
            </a:endParaRPr>
          </a:p>
          <a:p>
            <a:endParaRPr lang="en-US" sz="2400" dirty="0">
              <a:latin typeface="Arial Narrow"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7343" y="1752600"/>
            <a:ext cx="3252614" cy="3803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5866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ICommunications_white (1)">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0" ma:contentTypeDescription="Create a new document." ma:contentTypeScope="" ma:versionID="d5e3df01abb6833cd42d9b6abbe4e844">
  <xsd:schema xmlns:xsd="http://www.w3.org/2001/XMLSchema" xmlns:xs="http://www.w3.org/2001/XMLSchema" xmlns:p="http://schemas.microsoft.com/office/2006/metadata/properties" targetNamespace="http://schemas.microsoft.com/office/2006/metadata/properties" ma:root="true" ma:fieldsID="03498d81624ef822447c67fd40a3e28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B1168E-9A39-43F4-8DA5-4A0E54E24855}">
  <ds:schemaRefs>
    <ds:schemaRef ds:uri="http://schemas.microsoft.com/sharepoint/v3/contenttype/forms"/>
  </ds:schemaRefs>
</ds:datastoreItem>
</file>

<file path=customXml/itemProps2.xml><?xml version="1.0" encoding="utf-8"?>
<ds:datastoreItem xmlns:ds="http://schemas.openxmlformats.org/officeDocument/2006/customXml" ds:itemID="{7CC99442-48F7-446A-9991-7DC6443575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4462C60-EA90-4A97-8CA6-98CBE7D400B7}">
  <ds:schemaRefs>
    <ds:schemaRef ds:uri="http://purl.org/dc/terms/"/>
    <ds:schemaRef ds:uri="http://schemas.microsoft.com/office/infopath/2007/PartnerControl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RICommunications_white (1)</Template>
  <TotalTime>344</TotalTime>
  <Words>2729</Words>
  <Application>Microsoft Office PowerPoint</Application>
  <PresentationFormat>On-screen Show (4:3)</PresentationFormat>
  <Paragraphs>230</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RICommunications_white (1)</vt:lpstr>
      <vt:lpstr>Custom Design</vt:lpstr>
      <vt:lpstr>2_Custom Design</vt:lpstr>
      <vt:lpstr>Slide 1</vt:lpstr>
      <vt:lpstr>Rotary Peace Centers Program Vision:  </vt:lpstr>
      <vt:lpstr>Slide 3</vt:lpstr>
      <vt:lpstr>Rotary Peace Centers</vt:lpstr>
      <vt:lpstr>Two Options for Study</vt:lpstr>
      <vt:lpstr>Master’s Degree</vt:lpstr>
      <vt:lpstr>Structure of the Master’s Program</vt:lpstr>
      <vt:lpstr>Professional Development Certificate</vt:lpstr>
      <vt:lpstr>Structure of the Certificate Program</vt:lpstr>
      <vt:lpstr>News &amp; Updates</vt:lpstr>
      <vt:lpstr>Alumni</vt:lpstr>
      <vt:lpstr>Rotary Peace Fellow alumni locations around the world</vt:lpstr>
      <vt:lpstr>Rotary Peace Fellow Alumni</vt:lpstr>
      <vt:lpstr>2014-16 Rotary Peace Fellow Statistics</vt:lpstr>
      <vt:lpstr>Take Action</vt:lpstr>
      <vt:lpstr>Recruit Applicants</vt:lpstr>
      <vt:lpstr>Application Timeline</vt:lpstr>
      <vt:lpstr>Rotary Peace Centers Major Gifts Initiative </vt:lpstr>
      <vt:lpstr>Rotarian Action Group for Peace</vt:lpstr>
      <vt:lpstr>Peacebuilder Districts</vt:lpstr>
      <vt:lpstr>Get more information about the program</vt:lpstr>
      <vt:lpstr>Questions?</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O'Brien</dc:creator>
  <cp:lastModifiedBy>John</cp:lastModifiedBy>
  <cp:revision>23</cp:revision>
  <cp:lastPrinted>2013-04-11T19:55:04Z</cp:lastPrinted>
  <dcterms:created xsi:type="dcterms:W3CDTF">2013-10-28T19:01:07Z</dcterms:created>
  <dcterms:modified xsi:type="dcterms:W3CDTF">2014-03-12T21:51:38Z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